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317" r:id="rId3"/>
    <p:sldId id="257" r:id="rId4"/>
    <p:sldId id="316" r:id="rId5"/>
    <p:sldId id="262" r:id="rId6"/>
    <p:sldId id="263" r:id="rId7"/>
    <p:sldId id="309" r:id="rId8"/>
    <p:sldId id="319" r:id="rId9"/>
    <p:sldId id="320" r:id="rId10"/>
    <p:sldId id="313" r:id="rId11"/>
    <p:sldId id="267" r:id="rId12"/>
    <p:sldId id="268" r:id="rId13"/>
    <p:sldId id="270" r:id="rId14"/>
    <p:sldId id="271" r:id="rId15"/>
    <p:sldId id="272" r:id="rId16"/>
    <p:sldId id="273" r:id="rId17"/>
    <p:sldId id="274" r:id="rId18"/>
    <p:sldId id="275" r:id="rId19"/>
    <p:sldId id="294" r:id="rId20"/>
    <p:sldId id="321" r:id="rId21"/>
    <p:sldId id="322" r:id="rId22"/>
    <p:sldId id="323" r:id="rId23"/>
    <p:sldId id="296" r:id="rId24"/>
    <p:sldId id="297" r:id="rId25"/>
    <p:sldId id="324" r:id="rId26"/>
    <p:sldId id="300" r:id="rId27"/>
    <p:sldId id="301" r:id="rId28"/>
    <p:sldId id="302" r:id="rId29"/>
    <p:sldId id="303" r:id="rId30"/>
    <p:sldId id="304" r:id="rId31"/>
    <p:sldId id="305" r:id="rId32"/>
    <p:sldId id="314" r:id="rId33"/>
    <p:sldId id="325" r:id="rId34"/>
    <p:sldId id="315"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9C9A53-78AF-489E-A536-1D64EFFE4754}" type="datetimeFigureOut">
              <a:rPr lang="en-GB" smtClean="0"/>
              <a:t>21/05/2019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4A7A07-E995-42C8-B8A4-4F568F8C525C}" type="slidenum">
              <a:rPr lang="en-GB" smtClean="0"/>
              <a:t>‹#›</a:t>
            </a:fld>
            <a:endParaRPr lang="en-GB"/>
          </a:p>
        </p:txBody>
      </p:sp>
    </p:spTree>
    <p:extLst>
      <p:ext uri="{BB962C8B-B14F-4D97-AF65-F5344CB8AC3E}">
        <p14:creationId xmlns:p14="http://schemas.microsoft.com/office/powerpoint/2010/main" val="1045952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FC133D5-572B-40A2-BA95-B541A16D9449}" type="datetime1">
              <a:rPr lang="en-GB" smtClean="0"/>
              <a:t>21/05/2019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899144-C6CB-4E86-8D63-FFF1C3F671F3}" type="slidenum">
              <a:rPr lang="en-GB" smtClean="0"/>
              <a:t>‹#›</a:t>
            </a:fld>
            <a:endParaRPr lang="en-GB"/>
          </a:p>
        </p:txBody>
      </p:sp>
    </p:spTree>
    <p:extLst>
      <p:ext uri="{BB962C8B-B14F-4D97-AF65-F5344CB8AC3E}">
        <p14:creationId xmlns:p14="http://schemas.microsoft.com/office/powerpoint/2010/main" val="2698796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422CC4-6228-412D-83E6-42D3BF8EE2F2}" type="datetime1">
              <a:rPr lang="en-GB" smtClean="0"/>
              <a:t>21/05/2019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899144-C6CB-4E86-8D63-FFF1C3F671F3}" type="slidenum">
              <a:rPr lang="en-GB" smtClean="0"/>
              <a:t>‹#›</a:t>
            </a:fld>
            <a:endParaRPr lang="en-GB"/>
          </a:p>
        </p:txBody>
      </p:sp>
    </p:spTree>
    <p:extLst>
      <p:ext uri="{BB962C8B-B14F-4D97-AF65-F5344CB8AC3E}">
        <p14:creationId xmlns:p14="http://schemas.microsoft.com/office/powerpoint/2010/main" val="117008875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422CC4-6228-412D-83E6-42D3BF8EE2F2}" type="datetime1">
              <a:rPr lang="en-GB" smtClean="0"/>
              <a:t>21/05/2019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899144-C6CB-4E86-8D63-FFF1C3F671F3}" type="slidenum">
              <a:rPr lang="en-GB" smtClean="0"/>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82291566"/>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422CC4-6228-412D-83E6-42D3BF8EE2F2}" type="datetime1">
              <a:rPr lang="en-GB" smtClean="0"/>
              <a:t>21/05/2019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899144-C6CB-4E86-8D63-FFF1C3F671F3}" type="slidenum">
              <a:rPr lang="en-GB" smtClean="0"/>
              <a:t>‹#›</a:t>
            </a:fld>
            <a:endParaRPr lang="en-GB"/>
          </a:p>
        </p:txBody>
      </p:sp>
    </p:spTree>
    <p:extLst>
      <p:ext uri="{BB962C8B-B14F-4D97-AF65-F5344CB8AC3E}">
        <p14:creationId xmlns:p14="http://schemas.microsoft.com/office/powerpoint/2010/main" val="1120934686"/>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422CC4-6228-412D-83E6-42D3BF8EE2F2}" type="datetime1">
              <a:rPr lang="en-GB" smtClean="0"/>
              <a:t>21/05/2019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899144-C6CB-4E86-8D63-FFF1C3F671F3}" type="slidenum">
              <a:rPr lang="en-GB" smtClean="0"/>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43321242"/>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422CC4-6228-412D-83E6-42D3BF8EE2F2}" type="datetime1">
              <a:rPr lang="en-GB" smtClean="0"/>
              <a:t>21/05/2019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899144-C6CB-4E86-8D63-FFF1C3F671F3}" type="slidenum">
              <a:rPr lang="en-GB" smtClean="0"/>
              <a:t>‹#›</a:t>
            </a:fld>
            <a:endParaRPr lang="en-GB"/>
          </a:p>
        </p:txBody>
      </p:sp>
    </p:spTree>
    <p:extLst>
      <p:ext uri="{BB962C8B-B14F-4D97-AF65-F5344CB8AC3E}">
        <p14:creationId xmlns:p14="http://schemas.microsoft.com/office/powerpoint/2010/main" val="4099015797"/>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71FBF7-71DB-428C-BA1A-1BDCFE4B6B96}" type="datetime1">
              <a:rPr lang="en-GB" smtClean="0"/>
              <a:t>21/05/2019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899144-C6CB-4E86-8D63-FFF1C3F671F3}" type="slidenum">
              <a:rPr lang="en-GB" smtClean="0"/>
              <a:t>‹#›</a:t>
            </a:fld>
            <a:endParaRPr lang="en-GB"/>
          </a:p>
        </p:txBody>
      </p:sp>
    </p:spTree>
    <p:extLst>
      <p:ext uri="{BB962C8B-B14F-4D97-AF65-F5344CB8AC3E}">
        <p14:creationId xmlns:p14="http://schemas.microsoft.com/office/powerpoint/2010/main" val="7886607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11425D-DCD2-46AF-B7E3-6271671ABC9D}" type="datetime1">
              <a:rPr lang="en-GB" smtClean="0"/>
              <a:t>21/05/2019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899144-C6CB-4E86-8D63-FFF1C3F671F3}" type="slidenum">
              <a:rPr lang="en-GB" smtClean="0"/>
              <a:t>‹#›</a:t>
            </a:fld>
            <a:endParaRPr lang="en-GB"/>
          </a:p>
        </p:txBody>
      </p:sp>
    </p:spTree>
    <p:extLst>
      <p:ext uri="{BB962C8B-B14F-4D97-AF65-F5344CB8AC3E}">
        <p14:creationId xmlns:p14="http://schemas.microsoft.com/office/powerpoint/2010/main" val="1825945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2F91F9-9519-47C1-81D2-534A055CC4D5}" type="datetime1">
              <a:rPr lang="en-GB" smtClean="0"/>
              <a:t>21/05/2019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899144-C6CB-4E86-8D63-FFF1C3F671F3}" type="slidenum">
              <a:rPr lang="en-GB" smtClean="0"/>
              <a:t>‹#›</a:t>
            </a:fld>
            <a:endParaRPr lang="en-GB"/>
          </a:p>
        </p:txBody>
      </p:sp>
    </p:spTree>
    <p:extLst>
      <p:ext uri="{BB962C8B-B14F-4D97-AF65-F5344CB8AC3E}">
        <p14:creationId xmlns:p14="http://schemas.microsoft.com/office/powerpoint/2010/main" val="454931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17F084-966E-4E98-9AFC-04F76452DF20}" type="datetime1">
              <a:rPr lang="en-GB" smtClean="0"/>
              <a:t>21/05/2019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899144-C6CB-4E86-8D63-FFF1C3F671F3}" type="slidenum">
              <a:rPr lang="en-GB" smtClean="0"/>
              <a:t>‹#›</a:t>
            </a:fld>
            <a:endParaRPr lang="en-GB"/>
          </a:p>
        </p:txBody>
      </p:sp>
    </p:spTree>
    <p:extLst>
      <p:ext uri="{BB962C8B-B14F-4D97-AF65-F5344CB8AC3E}">
        <p14:creationId xmlns:p14="http://schemas.microsoft.com/office/powerpoint/2010/main" val="2809069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0719E48-71B8-41BB-8CF1-72981BDB8C9B}" type="datetime1">
              <a:rPr lang="en-GB" smtClean="0"/>
              <a:t>21/05/2019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899144-C6CB-4E86-8D63-FFF1C3F671F3}" type="slidenum">
              <a:rPr lang="en-GB" smtClean="0"/>
              <a:t>‹#›</a:t>
            </a:fld>
            <a:endParaRPr lang="en-GB"/>
          </a:p>
        </p:txBody>
      </p:sp>
    </p:spTree>
    <p:extLst>
      <p:ext uri="{BB962C8B-B14F-4D97-AF65-F5344CB8AC3E}">
        <p14:creationId xmlns:p14="http://schemas.microsoft.com/office/powerpoint/2010/main" val="2977604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1A8B57-6040-44D4-BDB3-5F88287436D9}" type="datetime1">
              <a:rPr lang="en-GB" smtClean="0"/>
              <a:t>21/05/2019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7899144-C6CB-4E86-8D63-FFF1C3F671F3}" type="slidenum">
              <a:rPr lang="en-GB" smtClean="0"/>
              <a:t>‹#›</a:t>
            </a:fld>
            <a:endParaRPr lang="en-GB"/>
          </a:p>
        </p:txBody>
      </p:sp>
    </p:spTree>
    <p:extLst>
      <p:ext uri="{BB962C8B-B14F-4D97-AF65-F5344CB8AC3E}">
        <p14:creationId xmlns:p14="http://schemas.microsoft.com/office/powerpoint/2010/main" val="1668938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B525FC0-7718-4451-AECE-778085B31A2D}" type="datetime1">
              <a:rPr lang="en-GB" smtClean="0"/>
              <a:t>21/05/2019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7899144-C6CB-4E86-8D63-FFF1C3F671F3}" type="slidenum">
              <a:rPr lang="en-GB" smtClean="0"/>
              <a:t>‹#›</a:t>
            </a:fld>
            <a:endParaRPr lang="en-GB"/>
          </a:p>
        </p:txBody>
      </p:sp>
    </p:spTree>
    <p:extLst>
      <p:ext uri="{BB962C8B-B14F-4D97-AF65-F5344CB8AC3E}">
        <p14:creationId xmlns:p14="http://schemas.microsoft.com/office/powerpoint/2010/main" val="2317702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8D39D7-D01E-4405-87D6-104264670CD9}" type="datetime1">
              <a:rPr lang="en-GB" smtClean="0"/>
              <a:t>21/05/2019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7899144-C6CB-4E86-8D63-FFF1C3F671F3}" type="slidenum">
              <a:rPr lang="en-GB" smtClean="0"/>
              <a:t>‹#›</a:t>
            </a:fld>
            <a:endParaRPr lang="en-GB"/>
          </a:p>
        </p:txBody>
      </p:sp>
    </p:spTree>
    <p:extLst>
      <p:ext uri="{BB962C8B-B14F-4D97-AF65-F5344CB8AC3E}">
        <p14:creationId xmlns:p14="http://schemas.microsoft.com/office/powerpoint/2010/main" val="3427715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C648E6-F659-4144-B342-4B4561E77B81}" type="datetime1">
              <a:rPr lang="en-GB" smtClean="0"/>
              <a:t>21/05/2019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899144-C6CB-4E86-8D63-FFF1C3F671F3}" type="slidenum">
              <a:rPr lang="en-GB" smtClean="0"/>
              <a:t>‹#›</a:t>
            </a:fld>
            <a:endParaRPr lang="en-GB"/>
          </a:p>
        </p:txBody>
      </p:sp>
    </p:spTree>
    <p:extLst>
      <p:ext uri="{BB962C8B-B14F-4D97-AF65-F5344CB8AC3E}">
        <p14:creationId xmlns:p14="http://schemas.microsoft.com/office/powerpoint/2010/main" val="1384619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2CFB54-F8F4-422F-B987-5FE843B00A9F}" type="datetime1">
              <a:rPr lang="en-GB" smtClean="0"/>
              <a:t>21/05/2019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899144-C6CB-4E86-8D63-FFF1C3F671F3}" type="slidenum">
              <a:rPr lang="en-GB" smtClean="0"/>
              <a:t>‹#›</a:t>
            </a:fld>
            <a:endParaRPr lang="en-GB"/>
          </a:p>
        </p:txBody>
      </p:sp>
    </p:spTree>
    <p:extLst>
      <p:ext uri="{BB962C8B-B14F-4D97-AF65-F5344CB8AC3E}">
        <p14:creationId xmlns:p14="http://schemas.microsoft.com/office/powerpoint/2010/main" val="206361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2422CC4-6228-412D-83E6-42D3BF8EE2F2}" type="datetime1">
              <a:rPr lang="en-GB" smtClean="0"/>
              <a:t>21/05/2019</a:t>
            </a:fld>
            <a:endParaRPr lang="en-GB"/>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57899144-C6CB-4E86-8D63-FFF1C3F671F3}" type="slidenum">
              <a:rPr lang="en-GB" smtClean="0"/>
              <a:t>‹#›</a:t>
            </a:fld>
            <a:endParaRPr lang="en-GB"/>
          </a:p>
        </p:txBody>
      </p:sp>
    </p:spTree>
    <p:extLst>
      <p:ext uri="{BB962C8B-B14F-4D97-AF65-F5344CB8AC3E}">
        <p14:creationId xmlns:p14="http://schemas.microsoft.com/office/powerpoint/2010/main" val="5267203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340768"/>
            <a:ext cx="7772400" cy="1658615"/>
          </a:xfrm>
        </p:spPr>
        <p:txBody>
          <a:bodyPr>
            <a:noAutofit/>
          </a:bodyPr>
          <a:lstStyle/>
          <a:p>
            <a:r>
              <a:rPr lang="en-GB" sz="3600" b="1" cap="all" dirty="0" smtClean="0"/>
              <a:t>understanding teachers’ use of computer-based simulations in teaching electrolysis</a:t>
            </a:r>
            <a:endParaRPr lang="en-GB" sz="3600" b="1" cap="all" dirty="0"/>
          </a:p>
        </p:txBody>
      </p:sp>
      <p:sp>
        <p:nvSpPr>
          <p:cNvPr id="3" name="Subtitle 2"/>
          <p:cNvSpPr>
            <a:spLocks noGrp="1"/>
          </p:cNvSpPr>
          <p:nvPr>
            <p:ph type="subTitle" idx="1"/>
          </p:nvPr>
        </p:nvSpPr>
        <p:spPr/>
        <p:txBody>
          <a:bodyPr>
            <a:normAutofit/>
          </a:bodyPr>
          <a:lstStyle/>
          <a:p>
            <a:r>
              <a:rPr lang="en-GB" b="1" dirty="0" smtClean="0"/>
              <a:t>By </a:t>
            </a:r>
            <a:r>
              <a:rPr lang="en-GB" b="1" dirty="0" err="1" smtClean="0"/>
              <a:t>Dr.</a:t>
            </a:r>
            <a:r>
              <a:rPr lang="en-GB" b="1" dirty="0" smtClean="0"/>
              <a:t> </a:t>
            </a:r>
            <a:r>
              <a:rPr lang="en-GB" b="1" dirty="0" err="1" smtClean="0"/>
              <a:t>Nkhululeko</a:t>
            </a:r>
            <a:r>
              <a:rPr lang="en-GB" b="1" dirty="0" smtClean="0"/>
              <a:t> L. </a:t>
            </a:r>
            <a:r>
              <a:rPr lang="en-GB" b="1" dirty="0" err="1" smtClean="0"/>
              <a:t>Nxumalo</a:t>
            </a:r>
            <a:endParaRPr lang="en-GB" b="1" dirty="0" smtClean="0"/>
          </a:p>
          <a:p>
            <a:r>
              <a:rPr lang="en-GB" b="1" dirty="0" smtClean="0"/>
              <a:t>21st</a:t>
            </a:r>
            <a:r>
              <a:rPr lang="en-GB" b="1" dirty="0" smtClean="0"/>
              <a:t> </a:t>
            </a:r>
            <a:r>
              <a:rPr lang="en-GB" b="1" dirty="0" smtClean="0"/>
              <a:t>May 2019</a:t>
            </a:r>
          </a:p>
          <a:p>
            <a:endParaRPr lang="en-GB" b="1" dirty="0"/>
          </a:p>
        </p:txBody>
      </p:sp>
      <p:sp>
        <p:nvSpPr>
          <p:cNvPr id="4" name="Slide Number Placeholder 3"/>
          <p:cNvSpPr>
            <a:spLocks noGrp="1"/>
          </p:cNvSpPr>
          <p:nvPr>
            <p:ph type="sldNum" sz="quarter" idx="12"/>
          </p:nvPr>
        </p:nvSpPr>
        <p:spPr/>
        <p:txBody>
          <a:bodyPr/>
          <a:lstStyle/>
          <a:p>
            <a:fld id="{57899144-C6CB-4E86-8D63-FFF1C3F671F3}" type="slidenum">
              <a:rPr lang="en-GB" smtClean="0"/>
              <a:t>1</a:t>
            </a:fld>
            <a:endParaRPr lang="en-GB"/>
          </a:p>
        </p:txBody>
      </p:sp>
    </p:spTree>
    <p:extLst>
      <p:ext uri="{BB962C8B-B14F-4D97-AF65-F5344CB8AC3E}">
        <p14:creationId xmlns:p14="http://schemas.microsoft.com/office/powerpoint/2010/main" val="40414152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Research questions</a:t>
            </a:r>
            <a:endParaRPr lang="en-GB" b="1" dirty="0"/>
          </a:p>
        </p:txBody>
      </p:sp>
      <p:sp>
        <p:nvSpPr>
          <p:cNvPr id="3" name="Content Placeholder 2"/>
          <p:cNvSpPr>
            <a:spLocks noGrp="1"/>
          </p:cNvSpPr>
          <p:nvPr>
            <p:ph idx="1"/>
          </p:nvPr>
        </p:nvSpPr>
        <p:spPr/>
        <p:txBody>
          <a:bodyPr>
            <a:normAutofit lnSpcReduction="10000"/>
          </a:bodyPr>
          <a:lstStyle/>
          <a:p>
            <a:r>
              <a:rPr lang="en-GB" sz="2400" b="1" dirty="0"/>
              <a:t>Primary research question</a:t>
            </a:r>
            <a:endParaRPr lang="en-GB" sz="2400" dirty="0"/>
          </a:p>
          <a:p>
            <a:pPr lvl="1"/>
            <a:r>
              <a:rPr lang="en-GB" sz="2400" dirty="0"/>
              <a:t>How can teachers’ use of CBS in teaching electrolysis be understood?</a:t>
            </a:r>
          </a:p>
          <a:p>
            <a:r>
              <a:rPr lang="en-GB" sz="2400" b="1" dirty="0"/>
              <a:t>Secondary research questions</a:t>
            </a:r>
            <a:endParaRPr lang="en-GB" sz="2400" dirty="0"/>
          </a:p>
          <a:p>
            <a:pPr lvl="1"/>
            <a:r>
              <a:rPr lang="en-GB" sz="2400" dirty="0" smtClean="0"/>
              <a:t>What </a:t>
            </a:r>
            <a:r>
              <a:rPr lang="en-GB" sz="2400" dirty="0"/>
              <a:t>are teachers’ views on the use of CBS in teaching and learning electrolysis?</a:t>
            </a:r>
          </a:p>
          <a:p>
            <a:pPr lvl="1"/>
            <a:r>
              <a:rPr lang="en-GB" sz="2400" dirty="0" smtClean="0"/>
              <a:t>How </a:t>
            </a:r>
            <a:r>
              <a:rPr lang="en-GB" sz="2400" dirty="0"/>
              <a:t>do teachers integrate CBS into teaching electrolysis?</a:t>
            </a:r>
          </a:p>
          <a:p>
            <a:endParaRPr lang="en-GB" dirty="0"/>
          </a:p>
        </p:txBody>
      </p:sp>
      <p:sp>
        <p:nvSpPr>
          <p:cNvPr id="4" name="Slide Number Placeholder 3"/>
          <p:cNvSpPr>
            <a:spLocks noGrp="1"/>
          </p:cNvSpPr>
          <p:nvPr>
            <p:ph type="sldNum" sz="quarter" idx="12"/>
          </p:nvPr>
        </p:nvSpPr>
        <p:spPr/>
        <p:txBody>
          <a:bodyPr/>
          <a:lstStyle/>
          <a:p>
            <a:fld id="{57899144-C6CB-4E86-8D63-FFF1C3F671F3}" type="slidenum">
              <a:rPr lang="en-GB" smtClean="0"/>
              <a:t>10</a:t>
            </a:fld>
            <a:endParaRPr lang="en-GB"/>
          </a:p>
        </p:txBody>
      </p:sp>
    </p:spTree>
    <p:extLst>
      <p:ext uri="{BB962C8B-B14F-4D97-AF65-F5344CB8AC3E}">
        <p14:creationId xmlns:p14="http://schemas.microsoft.com/office/powerpoint/2010/main" val="19782451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Conceptual </a:t>
            </a:r>
            <a:r>
              <a:rPr lang="en-US" b="1" dirty="0" smtClean="0"/>
              <a:t>framework for research</a:t>
            </a:r>
            <a:r>
              <a:rPr lang="en-GB" dirty="0"/>
              <a:t/>
            </a:r>
            <a:br>
              <a:rPr lang="en-GB" dirty="0"/>
            </a:br>
            <a:endParaRPr lang="en-GB" dirty="0"/>
          </a:p>
        </p:txBody>
      </p:sp>
      <p:sp>
        <p:nvSpPr>
          <p:cNvPr id="3" name="Content Placeholder 2"/>
          <p:cNvSpPr>
            <a:spLocks noGrp="1"/>
          </p:cNvSpPr>
          <p:nvPr>
            <p:ph idx="1"/>
          </p:nvPr>
        </p:nvSpPr>
        <p:spPr/>
        <p:txBody>
          <a:bodyPr>
            <a:normAutofit/>
          </a:bodyPr>
          <a:lstStyle/>
          <a:p>
            <a:pPr marL="0" indent="0">
              <a:buNone/>
            </a:pPr>
            <a:r>
              <a:rPr lang="en-US" sz="2800" dirty="0"/>
              <a:t>The way in which a teacher uses and integrates CBS into teaching can be regarded as a manifestation of his/her PCK</a:t>
            </a:r>
            <a:endParaRPr lang="en-GB" sz="2800" dirty="0"/>
          </a:p>
        </p:txBody>
      </p:sp>
      <p:sp>
        <p:nvSpPr>
          <p:cNvPr id="4" name="Slide Number Placeholder 3"/>
          <p:cNvSpPr>
            <a:spLocks noGrp="1"/>
          </p:cNvSpPr>
          <p:nvPr>
            <p:ph type="sldNum" sz="quarter" idx="12"/>
          </p:nvPr>
        </p:nvSpPr>
        <p:spPr/>
        <p:txBody>
          <a:bodyPr/>
          <a:lstStyle/>
          <a:p>
            <a:fld id="{57899144-C6CB-4E86-8D63-FFF1C3F671F3}" type="slidenum">
              <a:rPr lang="en-GB" smtClean="0"/>
              <a:t>11</a:t>
            </a:fld>
            <a:endParaRPr lang="en-GB"/>
          </a:p>
        </p:txBody>
      </p:sp>
    </p:spTree>
    <p:extLst>
      <p:ext uri="{BB962C8B-B14F-4D97-AF65-F5344CB8AC3E}">
        <p14:creationId xmlns:p14="http://schemas.microsoft.com/office/powerpoint/2010/main" val="319267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smtClean="0"/>
              <a:t>Conceptual framework  for research</a:t>
            </a:r>
            <a:endParaRPr lang="en-GB" b="1"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1009319" y="2160588"/>
            <a:ext cx="5548975" cy="3881437"/>
          </a:xfrm>
          <a:prstGeom prst="rect">
            <a:avLst/>
          </a:prstGeom>
          <a:noFill/>
        </p:spPr>
      </p:pic>
      <p:sp>
        <p:nvSpPr>
          <p:cNvPr id="3" name="Slide Number Placeholder 2"/>
          <p:cNvSpPr>
            <a:spLocks noGrp="1"/>
          </p:cNvSpPr>
          <p:nvPr>
            <p:ph type="sldNum" sz="quarter" idx="12"/>
          </p:nvPr>
        </p:nvSpPr>
        <p:spPr/>
        <p:txBody>
          <a:bodyPr/>
          <a:lstStyle/>
          <a:p>
            <a:fld id="{57899144-C6CB-4E86-8D63-FFF1C3F671F3}" type="slidenum">
              <a:rPr lang="en-GB" smtClean="0"/>
              <a:t>12</a:t>
            </a:fld>
            <a:endParaRPr lang="en-GB"/>
          </a:p>
        </p:txBody>
      </p:sp>
    </p:spTree>
    <p:extLst>
      <p:ext uri="{BB962C8B-B14F-4D97-AF65-F5344CB8AC3E}">
        <p14:creationId xmlns:p14="http://schemas.microsoft.com/office/powerpoint/2010/main" val="9959593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Methodology</a:t>
            </a:r>
            <a:endParaRPr lang="en-GB" dirty="0"/>
          </a:p>
        </p:txBody>
      </p:sp>
      <p:sp>
        <p:nvSpPr>
          <p:cNvPr id="3" name="Content Placeholder 2"/>
          <p:cNvSpPr>
            <a:spLocks noGrp="1"/>
          </p:cNvSpPr>
          <p:nvPr>
            <p:ph idx="1"/>
          </p:nvPr>
        </p:nvSpPr>
        <p:spPr/>
        <p:txBody>
          <a:bodyPr>
            <a:normAutofit/>
          </a:bodyPr>
          <a:lstStyle/>
          <a:p>
            <a:r>
              <a:rPr lang="en-US" sz="2000" dirty="0" smtClean="0"/>
              <a:t>The study is located within the interpretive paradigm to understand teachers’ use of CBS in teaching electrolysis</a:t>
            </a:r>
          </a:p>
          <a:p>
            <a:r>
              <a:rPr lang="en-US" sz="2000" dirty="0" smtClean="0"/>
              <a:t>A </a:t>
            </a:r>
            <a:r>
              <a:rPr lang="en-GB" sz="2000" dirty="0" smtClean="0"/>
              <a:t>qualitative case study research design was adopted. </a:t>
            </a:r>
          </a:p>
          <a:p>
            <a:r>
              <a:rPr lang="en-GB" sz="2000" dirty="0" smtClean="0"/>
              <a:t>The sampling procedure was purposive and convenient and three experienced chemistry teachers (who had not previously used CBS) from three different schools that had computer laboratories were selected as participants</a:t>
            </a:r>
          </a:p>
          <a:p>
            <a:endParaRPr lang="en-GB" dirty="0"/>
          </a:p>
        </p:txBody>
      </p:sp>
      <p:sp>
        <p:nvSpPr>
          <p:cNvPr id="4" name="Slide Number Placeholder 3"/>
          <p:cNvSpPr>
            <a:spLocks noGrp="1"/>
          </p:cNvSpPr>
          <p:nvPr>
            <p:ph type="sldNum" sz="quarter" idx="12"/>
          </p:nvPr>
        </p:nvSpPr>
        <p:spPr/>
        <p:txBody>
          <a:bodyPr/>
          <a:lstStyle/>
          <a:p>
            <a:fld id="{57899144-C6CB-4E86-8D63-FFF1C3F671F3}" type="slidenum">
              <a:rPr lang="en-GB" smtClean="0"/>
              <a:t>13</a:t>
            </a:fld>
            <a:endParaRPr lang="en-GB"/>
          </a:p>
        </p:txBody>
      </p:sp>
    </p:spTree>
    <p:extLst>
      <p:ext uri="{BB962C8B-B14F-4D97-AF65-F5344CB8AC3E}">
        <p14:creationId xmlns:p14="http://schemas.microsoft.com/office/powerpoint/2010/main" val="3700745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Methodology </a:t>
            </a:r>
            <a:r>
              <a:rPr lang="en-US" b="1" dirty="0" err="1" smtClean="0"/>
              <a:t>cont</a:t>
            </a:r>
            <a:r>
              <a:rPr lang="en-US" b="1" dirty="0" smtClean="0"/>
              <a:t>…</a:t>
            </a:r>
            <a:r>
              <a:rPr lang="en-GB" dirty="0"/>
              <a:t/>
            </a:r>
            <a:br>
              <a:rPr lang="en-GB" dirty="0"/>
            </a:b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Teachers’ profile</a:t>
            </a:r>
          </a:p>
          <a:p>
            <a:endParaRPr lang="en-GB" dirty="0"/>
          </a:p>
        </p:txBody>
      </p:sp>
      <p:sp>
        <p:nvSpPr>
          <p:cNvPr id="4" name="Slide Number Placeholder 3"/>
          <p:cNvSpPr>
            <a:spLocks noGrp="1"/>
          </p:cNvSpPr>
          <p:nvPr>
            <p:ph type="sldNum" sz="quarter" idx="12"/>
          </p:nvPr>
        </p:nvSpPr>
        <p:spPr/>
        <p:txBody>
          <a:bodyPr/>
          <a:lstStyle/>
          <a:p>
            <a:fld id="{57899144-C6CB-4E86-8D63-FFF1C3F671F3}" type="slidenum">
              <a:rPr lang="en-GB" smtClean="0"/>
              <a:t>14</a:t>
            </a:fld>
            <a:endParaRPr lang="en-GB"/>
          </a:p>
        </p:txBody>
      </p:sp>
      <p:graphicFrame>
        <p:nvGraphicFramePr>
          <p:cNvPr id="5" name="Table 4"/>
          <p:cNvGraphicFramePr>
            <a:graphicFrameLocks noGrp="1"/>
          </p:cNvGraphicFramePr>
          <p:nvPr/>
        </p:nvGraphicFramePr>
        <p:xfrm>
          <a:off x="1637665" y="2297525"/>
          <a:ext cx="5868670" cy="3718433"/>
        </p:xfrm>
        <a:graphic>
          <a:graphicData uri="http://schemas.openxmlformats.org/drawingml/2006/table">
            <a:tbl>
              <a:tblPr firstRow="1" firstCol="1" bandRow="1">
                <a:tableStyleId>{5C22544A-7EE6-4342-B048-85BDC9FD1C3A}</a:tableStyleId>
              </a:tblPr>
              <a:tblGrid>
                <a:gridCol w="859155"/>
                <a:gridCol w="786130"/>
                <a:gridCol w="1297305"/>
                <a:gridCol w="1068705"/>
                <a:gridCol w="924560"/>
                <a:gridCol w="932815"/>
              </a:tblGrid>
              <a:tr h="0">
                <a:tc>
                  <a:txBody>
                    <a:bodyPr/>
                    <a:lstStyle/>
                    <a:p>
                      <a:pPr algn="just">
                        <a:lnSpc>
                          <a:spcPct val="107000"/>
                        </a:lnSpc>
                        <a:spcAft>
                          <a:spcPts val="0"/>
                        </a:spcAft>
                      </a:pPr>
                      <a:r>
                        <a:rPr lang="en-GB" sz="1200" dirty="0">
                          <a:effectLst/>
                        </a:rPr>
                        <a:t>TEACHER</a:t>
                      </a:r>
                      <a:endParaRPr lang="en-GB" sz="1100" dirty="0">
                        <a:effectLst/>
                        <a:latin typeface="Calibri"/>
                        <a:ea typeface="Calibri"/>
                        <a:cs typeface="Times New Roman"/>
                      </a:endParaRPr>
                    </a:p>
                  </a:txBody>
                  <a:tcPr marL="68580" marR="68580" marT="0" marB="0"/>
                </a:tc>
                <a:tc>
                  <a:txBody>
                    <a:bodyPr/>
                    <a:lstStyle/>
                    <a:p>
                      <a:pPr algn="just">
                        <a:lnSpc>
                          <a:spcPct val="107000"/>
                        </a:lnSpc>
                        <a:spcAft>
                          <a:spcPts val="0"/>
                        </a:spcAft>
                      </a:pPr>
                      <a:r>
                        <a:rPr lang="en-GB" sz="1200" dirty="0">
                          <a:effectLst/>
                        </a:rPr>
                        <a:t>GENDER</a:t>
                      </a:r>
                      <a:endParaRPr lang="en-GB" sz="1100" dirty="0">
                        <a:effectLst/>
                        <a:latin typeface="Calibri"/>
                        <a:ea typeface="Calibri"/>
                        <a:cs typeface="Times New Roman"/>
                      </a:endParaRPr>
                    </a:p>
                  </a:txBody>
                  <a:tcPr marL="68580" marR="68580" marT="0" marB="0"/>
                </a:tc>
                <a:tc>
                  <a:txBody>
                    <a:bodyPr/>
                    <a:lstStyle/>
                    <a:p>
                      <a:pPr algn="just">
                        <a:lnSpc>
                          <a:spcPct val="107000"/>
                        </a:lnSpc>
                        <a:spcAft>
                          <a:spcPts val="0"/>
                        </a:spcAft>
                      </a:pPr>
                      <a:r>
                        <a:rPr lang="en-GB" sz="1200" dirty="0">
                          <a:effectLst/>
                        </a:rPr>
                        <a:t>TEACHER’S QUALIFICTIONS</a:t>
                      </a:r>
                      <a:endParaRPr lang="en-GB" sz="1100" dirty="0">
                        <a:effectLst/>
                        <a:latin typeface="Calibri"/>
                        <a:ea typeface="Calibri"/>
                        <a:cs typeface="Times New Roman"/>
                      </a:endParaRPr>
                    </a:p>
                  </a:txBody>
                  <a:tcPr marL="68580" marR="68580" marT="0" marB="0"/>
                </a:tc>
                <a:tc>
                  <a:txBody>
                    <a:bodyPr/>
                    <a:lstStyle/>
                    <a:p>
                      <a:pPr algn="ctr">
                        <a:lnSpc>
                          <a:spcPct val="107000"/>
                        </a:lnSpc>
                        <a:spcAft>
                          <a:spcPts val="0"/>
                        </a:spcAft>
                      </a:pPr>
                      <a:r>
                        <a:rPr lang="en-GB" sz="1200" dirty="0">
                          <a:effectLst/>
                        </a:rPr>
                        <a:t>CHEMISTRY TEACHING EXPERIENCE (Years)</a:t>
                      </a:r>
                      <a:endParaRPr lang="en-GB" sz="1100" dirty="0">
                        <a:effectLst/>
                        <a:latin typeface="Calibri"/>
                        <a:ea typeface="Calibri"/>
                        <a:cs typeface="Times New Roman"/>
                      </a:endParaRPr>
                    </a:p>
                  </a:txBody>
                  <a:tcPr marL="68580" marR="68580" marT="0" marB="0"/>
                </a:tc>
                <a:tc>
                  <a:txBody>
                    <a:bodyPr/>
                    <a:lstStyle/>
                    <a:p>
                      <a:pPr algn="just">
                        <a:lnSpc>
                          <a:spcPct val="107000"/>
                        </a:lnSpc>
                        <a:spcAft>
                          <a:spcPts val="0"/>
                        </a:spcAft>
                      </a:pPr>
                      <a:r>
                        <a:rPr lang="en-GB" sz="1200" dirty="0">
                          <a:effectLst/>
                        </a:rPr>
                        <a:t>LOCATION OF SCHOOL</a:t>
                      </a:r>
                      <a:endParaRPr lang="en-GB" sz="1100" dirty="0">
                        <a:effectLst/>
                        <a:latin typeface="Calibri"/>
                        <a:ea typeface="Calibri"/>
                        <a:cs typeface="Times New Roman"/>
                      </a:endParaRPr>
                    </a:p>
                  </a:txBody>
                  <a:tcPr marL="68580" marR="68580" marT="0" marB="0"/>
                </a:tc>
                <a:tc>
                  <a:txBody>
                    <a:bodyPr/>
                    <a:lstStyle/>
                    <a:p>
                      <a:pPr algn="just">
                        <a:lnSpc>
                          <a:spcPct val="107000"/>
                        </a:lnSpc>
                        <a:spcAft>
                          <a:spcPts val="0"/>
                        </a:spcAft>
                      </a:pPr>
                      <a:r>
                        <a:rPr lang="en-GB" sz="1200" dirty="0">
                          <a:effectLst/>
                        </a:rPr>
                        <a:t>NUMBER OF LEARNERS</a:t>
                      </a:r>
                      <a:endParaRPr lang="en-GB" sz="1100" dirty="0">
                        <a:effectLst/>
                        <a:latin typeface="Calibri"/>
                        <a:ea typeface="Calibri"/>
                        <a:cs typeface="Times New Roman"/>
                      </a:endParaRPr>
                    </a:p>
                  </a:txBody>
                  <a:tcPr marL="68580" marR="68580" marT="0" marB="0"/>
                </a:tc>
              </a:tr>
              <a:tr h="0">
                <a:tc>
                  <a:txBody>
                    <a:bodyPr/>
                    <a:lstStyle/>
                    <a:p>
                      <a:pPr algn="just">
                        <a:lnSpc>
                          <a:spcPct val="107000"/>
                        </a:lnSpc>
                        <a:spcAft>
                          <a:spcPts val="0"/>
                        </a:spcAft>
                      </a:pPr>
                      <a:r>
                        <a:rPr lang="en-GB" sz="1200" dirty="0">
                          <a:effectLst/>
                        </a:rPr>
                        <a:t>A</a:t>
                      </a:r>
                      <a:endParaRPr lang="en-GB" sz="1100" dirty="0">
                        <a:effectLst/>
                        <a:latin typeface="Calibri"/>
                        <a:ea typeface="Calibri"/>
                        <a:cs typeface="Times New Roman"/>
                      </a:endParaRPr>
                    </a:p>
                  </a:txBody>
                  <a:tcPr marL="68580" marR="68580" marT="0" marB="0"/>
                </a:tc>
                <a:tc>
                  <a:txBody>
                    <a:bodyPr/>
                    <a:lstStyle/>
                    <a:p>
                      <a:pPr algn="just">
                        <a:lnSpc>
                          <a:spcPct val="107000"/>
                        </a:lnSpc>
                        <a:spcAft>
                          <a:spcPts val="0"/>
                        </a:spcAft>
                      </a:pPr>
                      <a:r>
                        <a:rPr lang="en-GB" sz="1200" dirty="0">
                          <a:effectLst/>
                        </a:rPr>
                        <a:t>Male</a:t>
                      </a:r>
                      <a:endParaRPr lang="en-GB" sz="1100" dirty="0">
                        <a:effectLst/>
                        <a:latin typeface="Calibri"/>
                        <a:ea typeface="Calibri"/>
                        <a:cs typeface="Times New Roman"/>
                      </a:endParaRPr>
                    </a:p>
                  </a:txBody>
                  <a:tcPr marL="68580" marR="68580" marT="0" marB="0"/>
                </a:tc>
                <a:tc>
                  <a:txBody>
                    <a:bodyPr/>
                    <a:lstStyle/>
                    <a:p>
                      <a:pPr algn="just">
                        <a:lnSpc>
                          <a:spcPct val="107000"/>
                        </a:lnSpc>
                        <a:spcAft>
                          <a:spcPts val="0"/>
                        </a:spcAft>
                      </a:pPr>
                      <a:r>
                        <a:rPr lang="en-GB" sz="1200" dirty="0">
                          <a:effectLst/>
                        </a:rPr>
                        <a:t>Bachelor of Science (</a:t>
                      </a:r>
                      <a:r>
                        <a:rPr lang="en-GB" sz="1200" dirty="0" err="1">
                          <a:effectLst/>
                        </a:rPr>
                        <a:t>B.Sc</a:t>
                      </a:r>
                      <a:r>
                        <a:rPr lang="en-GB" sz="1200" dirty="0">
                          <a:effectLst/>
                        </a:rPr>
                        <a:t> and Post graduate Certificate in Education (PGCE)</a:t>
                      </a:r>
                      <a:endParaRPr lang="en-GB" sz="1100" dirty="0">
                        <a:effectLst/>
                        <a:latin typeface="Calibri"/>
                        <a:ea typeface="Calibri"/>
                        <a:cs typeface="Times New Roman"/>
                      </a:endParaRPr>
                    </a:p>
                  </a:txBody>
                  <a:tcPr marL="68580" marR="68580" marT="0" marB="0"/>
                </a:tc>
                <a:tc>
                  <a:txBody>
                    <a:bodyPr/>
                    <a:lstStyle/>
                    <a:p>
                      <a:pPr algn="just">
                        <a:lnSpc>
                          <a:spcPct val="107000"/>
                        </a:lnSpc>
                        <a:spcAft>
                          <a:spcPts val="0"/>
                        </a:spcAft>
                      </a:pPr>
                      <a:r>
                        <a:rPr lang="en-GB" sz="1200">
                          <a:effectLst/>
                        </a:rPr>
                        <a:t>24</a:t>
                      </a:r>
                      <a:endParaRPr lang="en-GB" sz="1100">
                        <a:effectLst/>
                        <a:latin typeface="Calibri"/>
                        <a:ea typeface="Calibri"/>
                        <a:cs typeface="Times New Roman"/>
                      </a:endParaRPr>
                    </a:p>
                  </a:txBody>
                  <a:tcPr marL="68580" marR="68580" marT="0" marB="0"/>
                </a:tc>
                <a:tc>
                  <a:txBody>
                    <a:bodyPr/>
                    <a:lstStyle/>
                    <a:p>
                      <a:pPr algn="just">
                        <a:lnSpc>
                          <a:spcPct val="107000"/>
                        </a:lnSpc>
                        <a:spcAft>
                          <a:spcPts val="0"/>
                        </a:spcAft>
                      </a:pPr>
                      <a:r>
                        <a:rPr lang="en-GB" sz="1200">
                          <a:effectLst/>
                        </a:rPr>
                        <a:t>Manzini region in a semi-urban school</a:t>
                      </a:r>
                      <a:endParaRPr lang="en-GB" sz="1100">
                        <a:effectLst/>
                        <a:latin typeface="Calibri"/>
                        <a:ea typeface="Calibri"/>
                        <a:cs typeface="Times New Roman"/>
                      </a:endParaRPr>
                    </a:p>
                  </a:txBody>
                  <a:tcPr marL="68580" marR="68580" marT="0" marB="0"/>
                </a:tc>
                <a:tc>
                  <a:txBody>
                    <a:bodyPr/>
                    <a:lstStyle/>
                    <a:p>
                      <a:pPr algn="just">
                        <a:lnSpc>
                          <a:spcPct val="107000"/>
                        </a:lnSpc>
                        <a:spcAft>
                          <a:spcPts val="0"/>
                        </a:spcAft>
                      </a:pPr>
                      <a:r>
                        <a:rPr lang="en-GB" sz="1200">
                          <a:effectLst/>
                        </a:rPr>
                        <a:t>44</a:t>
                      </a:r>
                      <a:endParaRPr lang="en-GB" sz="1100">
                        <a:effectLst/>
                        <a:latin typeface="Calibri"/>
                        <a:ea typeface="Calibri"/>
                        <a:cs typeface="Times New Roman"/>
                      </a:endParaRPr>
                    </a:p>
                  </a:txBody>
                  <a:tcPr marL="68580" marR="68580" marT="0" marB="0"/>
                </a:tc>
              </a:tr>
              <a:tr h="0">
                <a:tc>
                  <a:txBody>
                    <a:bodyPr/>
                    <a:lstStyle/>
                    <a:p>
                      <a:pPr algn="just">
                        <a:lnSpc>
                          <a:spcPct val="107000"/>
                        </a:lnSpc>
                        <a:spcAft>
                          <a:spcPts val="0"/>
                        </a:spcAft>
                      </a:pPr>
                      <a:r>
                        <a:rPr lang="en-GB" sz="1200">
                          <a:effectLst/>
                        </a:rPr>
                        <a:t>B</a:t>
                      </a:r>
                      <a:endParaRPr lang="en-GB" sz="1100">
                        <a:effectLst/>
                        <a:latin typeface="Calibri"/>
                        <a:ea typeface="Calibri"/>
                        <a:cs typeface="Times New Roman"/>
                      </a:endParaRPr>
                    </a:p>
                  </a:txBody>
                  <a:tcPr marL="68580" marR="68580" marT="0" marB="0"/>
                </a:tc>
                <a:tc>
                  <a:txBody>
                    <a:bodyPr/>
                    <a:lstStyle/>
                    <a:p>
                      <a:pPr algn="just">
                        <a:lnSpc>
                          <a:spcPct val="107000"/>
                        </a:lnSpc>
                        <a:spcAft>
                          <a:spcPts val="0"/>
                        </a:spcAft>
                      </a:pPr>
                      <a:r>
                        <a:rPr lang="en-GB" sz="1200">
                          <a:effectLst/>
                        </a:rPr>
                        <a:t>Female</a:t>
                      </a:r>
                      <a:endParaRPr lang="en-GB" sz="1100">
                        <a:effectLst/>
                        <a:latin typeface="Calibri"/>
                        <a:ea typeface="Calibri"/>
                        <a:cs typeface="Times New Roman"/>
                      </a:endParaRPr>
                    </a:p>
                  </a:txBody>
                  <a:tcPr marL="68580" marR="68580" marT="0" marB="0"/>
                </a:tc>
                <a:tc>
                  <a:txBody>
                    <a:bodyPr/>
                    <a:lstStyle/>
                    <a:p>
                      <a:pPr algn="just">
                        <a:lnSpc>
                          <a:spcPct val="107000"/>
                        </a:lnSpc>
                        <a:spcAft>
                          <a:spcPts val="0"/>
                        </a:spcAft>
                      </a:pPr>
                      <a:r>
                        <a:rPr lang="en-GB" sz="1200">
                          <a:effectLst/>
                        </a:rPr>
                        <a:t>B.Sc and PGCE</a:t>
                      </a:r>
                      <a:endParaRPr lang="en-GB" sz="1100">
                        <a:effectLst/>
                        <a:latin typeface="Calibri"/>
                        <a:ea typeface="Calibri"/>
                        <a:cs typeface="Times New Roman"/>
                      </a:endParaRPr>
                    </a:p>
                  </a:txBody>
                  <a:tcPr marL="68580" marR="68580" marT="0" marB="0"/>
                </a:tc>
                <a:tc>
                  <a:txBody>
                    <a:bodyPr/>
                    <a:lstStyle/>
                    <a:p>
                      <a:pPr algn="just">
                        <a:lnSpc>
                          <a:spcPct val="107000"/>
                        </a:lnSpc>
                        <a:spcAft>
                          <a:spcPts val="0"/>
                        </a:spcAft>
                      </a:pPr>
                      <a:r>
                        <a:rPr lang="en-GB" sz="1200">
                          <a:effectLst/>
                        </a:rPr>
                        <a:t>15</a:t>
                      </a:r>
                      <a:endParaRPr lang="en-GB" sz="1100">
                        <a:effectLst/>
                        <a:latin typeface="Calibri"/>
                        <a:ea typeface="Calibri"/>
                        <a:cs typeface="Times New Roman"/>
                      </a:endParaRPr>
                    </a:p>
                  </a:txBody>
                  <a:tcPr marL="68580" marR="68580" marT="0" marB="0"/>
                </a:tc>
                <a:tc>
                  <a:txBody>
                    <a:bodyPr/>
                    <a:lstStyle/>
                    <a:p>
                      <a:pPr algn="just">
                        <a:lnSpc>
                          <a:spcPct val="107000"/>
                        </a:lnSpc>
                        <a:spcAft>
                          <a:spcPts val="0"/>
                        </a:spcAft>
                      </a:pPr>
                      <a:r>
                        <a:rPr lang="en-GB" sz="1200">
                          <a:effectLst/>
                        </a:rPr>
                        <a:t>Manzini region in a semi-urban school</a:t>
                      </a:r>
                      <a:endParaRPr lang="en-GB" sz="1100">
                        <a:effectLst/>
                        <a:latin typeface="Calibri"/>
                        <a:ea typeface="Calibri"/>
                        <a:cs typeface="Times New Roman"/>
                      </a:endParaRPr>
                    </a:p>
                  </a:txBody>
                  <a:tcPr marL="68580" marR="68580" marT="0" marB="0"/>
                </a:tc>
                <a:tc>
                  <a:txBody>
                    <a:bodyPr/>
                    <a:lstStyle/>
                    <a:p>
                      <a:pPr algn="just">
                        <a:lnSpc>
                          <a:spcPct val="107000"/>
                        </a:lnSpc>
                        <a:spcAft>
                          <a:spcPts val="0"/>
                        </a:spcAft>
                      </a:pPr>
                      <a:r>
                        <a:rPr lang="en-GB" sz="1200">
                          <a:effectLst/>
                        </a:rPr>
                        <a:t>53</a:t>
                      </a:r>
                      <a:endParaRPr lang="en-GB" sz="1100">
                        <a:effectLst/>
                        <a:latin typeface="Calibri"/>
                        <a:ea typeface="Calibri"/>
                        <a:cs typeface="Times New Roman"/>
                      </a:endParaRPr>
                    </a:p>
                  </a:txBody>
                  <a:tcPr marL="68580" marR="68580" marT="0" marB="0"/>
                </a:tc>
              </a:tr>
              <a:tr h="0">
                <a:tc>
                  <a:txBody>
                    <a:bodyPr/>
                    <a:lstStyle/>
                    <a:p>
                      <a:pPr algn="just">
                        <a:lnSpc>
                          <a:spcPct val="107000"/>
                        </a:lnSpc>
                        <a:spcAft>
                          <a:spcPts val="0"/>
                        </a:spcAft>
                      </a:pPr>
                      <a:r>
                        <a:rPr lang="en-GB" sz="1200">
                          <a:effectLst/>
                        </a:rPr>
                        <a:t>C</a:t>
                      </a:r>
                      <a:endParaRPr lang="en-GB" sz="1100">
                        <a:effectLst/>
                        <a:latin typeface="Calibri"/>
                        <a:ea typeface="Calibri"/>
                        <a:cs typeface="Times New Roman"/>
                      </a:endParaRPr>
                    </a:p>
                  </a:txBody>
                  <a:tcPr marL="68580" marR="68580" marT="0" marB="0"/>
                </a:tc>
                <a:tc>
                  <a:txBody>
                    <a:bodyPr/>
                    <a:lstStyle/>
                    <a:p>
                      <a:pPr algn="just">
                        <a:lnSpc>
                          <a:spcPct val="107000"/>
                        </a:lnSpc>
                        <a:spcAft>
                          <a:spcPts val="0"/>
                        </a:spcAft>
                      </a:pPr>
                      <a:r>
                        <a:rPr lang="en-GB" sz="1200">
                          <a:effectLst/>
                        </a:rPr>
                        <a:t>Female</a:t>
                      </a:r>
                      <a:endParaRPr lang="en-GB" sz="1100">
                        <a:effectLst/>
                        <a:latin typeface="Calibri"/>
                        <a:ea typeface="Calibri"/>
                        <a:cs typeface="Times New Roman"/>
                      </a:endParaRPr>
                    </a:p>
                  </a:txBody>
                  <a:tcPr marL="68580" marR="68580" marT="0" marB="0"/>
                </a:tc>
                <a:tc>
                  <a:txBody>
                    <a:bodyPr/>
                    <a:lstStyle/>
                    <a:p>
                      <a:pPr algn="just">
                        <a:lnSpc>
                          <a:spcPct val="107000"/>
                        </a:lnSpc>
                        <a:spcAft>
                          <a:spcPts val="0"/>
                        </a:spcAft>
                      </a:pPr>
                      <a:r>
                        <a:rPr lang="en-US" sz="1200">
                          <a:effectLst/>
                        </a:rPr>
                        <a:t>B.Sc. with Education</a:t>
                      </a:r>
                      <a:endParaRPr lang="en-GB" sz="1100">
                        <a:effectLst/>
                        <a:latin typeface="Calibri"/>
                        <a:ea typeface="Calibri"/>
                        <a:cs typeface="Times New Roman"/>
                      </a:endParaRPr>
                    </a:p>
                  </a:txBody>
                  <a:tcPr marL="68580" marR="68580" marT="0" marB="0"/>
                </a:tc>
                <a:tc>
                  <a:txBody>
                    <a:bodyPr/>
                    <a:lstStyle/>
                    <a:p>
                      <a:pPr algn="just">
                        <a:lnSpc>
                          <a:spcPct val="107000"/>
                        </a:lnSpc>
                        <a:spcAft>
                          <a:spcPts val="0"/>
                        </a:spcAft>
                      </a:pPr>
                      <a:r>
                        <a:rPr lang="en-GB" sz="1200">
                          <a:effectLst/>
                        </a:rPr>
                        <a:t>14</a:t>
                      </a:r>
                      <a:endParaRPr lang="en-GB" sz="1100">
                        <a:effectLst/>
                        <a:latin typeface="Calibri"/>
                        <a:ea typeface="Calibri"/>
                        <a:cs typeface="Times New Roman"/>
                      </a:endParaRPr>
                    </a:p>
                  </a:txBody>
                  <a:tcPr marL="68580" marR="68580" marT="0" marB="0"/>
                </a:tc>
                <a:tc>
                  <a:txBody>
                    <a:bodyPr/>
                    <a:lstStyle/>
                    <a:p>
                      <a:pPr algn="just">
                        <a:lnSpc>
                          <a:spcPct val="107000"/>
                        </a:lnSpc>
                        <a:spcAft>
                          <a:spcPts val="0"/>
                        </a:spcAft>
                      </a:pPr>
                      <a:r>
                        <a:rPr lang="en-GB" sz="1200">
                          <a:effectLst/>
                        </a:rPr>
                        <a:t>Hhohho region in an urban area</a:t>
                      </a:r>
                      <a:endParaRPr lang="en-GB" sz="1100">
                        <a:effectLst/>
                        <a:latin typeface="Calibri"/>
                        <a:ea typeface="Calibri"/>
                        <a:cs typeface="Times New Roman"/>
                      </a:endParaRPr>
                    </a:p>
                  </a:txBody>
                  <a:tcPr marL="68580" marR="68580" marT="0" marB="0"/>
                </a:tc>
                <a:tc>
                  <a:txBody>
                    <a:bodyPr/>
                    <a:lstStyle/>
                    <a:p>
                      <a:pPr algn="just">
                        <a:lnSpc>
                          <a:spcPct val="107000"/>
                        </a:lnSpc>
                        <a:spcAft>
                          <a:spcPts val="0"/>
                        </a:spcAft>
                      </a:pPr>
                      <a:r>
                        <a:rPr lang="en-GB" sz="1200" dirty="0">
                          <a:effectLst/>
                        </a:rPr>
                        <a:t>45</a:t>
                      </a:r>
                      <a:endParaRPr lang="en-GB"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053968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Methodology </a:t>
            </a:r>
            <a:r>
              <a:rPr lang="en-GB" b="1" dirty="0" err="1" smtClean="0"/>
              <a:t>cont</a:t>
            </a:r>
            <a:r>
              <a:rPr lang="en-GB" b="1" dirty="0" smtClean="0"/>
              <a:t>…</a:t>
            </a:r>
            <a:endParaRPr lang="en-GB" b="1" dirty="0"/>
          </a:p>
        </p:txBody>
      </p:sp>
      <p:sp>
        <p:nvSpPr>
          <p:cNvPr id="3" name="Content Placeholder 2"/>
          <p:cNvSpPr>
            <a:spLocks noGrp="1"/>
          </p:cNvSpPr>
          <p:nvPr>
            <p:ph idx="1"/>
          </p:nvPr>
        </p:nvSpPr>
        <p:spPr/>
        <p:txBody>
          <a:bodyPr>
            <a:normAutofit/>
          </a:bodyPr>
          <a:lstStyle/>
          <a:p>
            <a:r>
              <a:rPr lang="en-GB" sz="2400" dirty="0"/>
              <a:t>Three computer simulations were given to each participant to integrate into their teaching of </a:t>
            </a:r>
            <a:r>
              <a:rPr lang="en-GB" sz="2400" dirty="0" smtClean="0"/>
              <a:t>electrolysis</a:t>
            </a:r>
          </a:p>
          <a:p>
            <a:r>
              <a:rPr lang="en-US" sz="2400" dirty="0"/>
              <a:t>Trustworthiness was enhanced by employing several data collection strategies: the observation of three lessons per teacher while teaching electrolysis; an analysis of lesson plans; as well as questionnaires and interviews before and after using CBS.</a:t>
            </a:r>
            <a:endParaRPr lang="en-GB" sz="2400" dirty="0"/>
          </a:p>
        </p:txBody>
      </p:sp>
      <p:sp>
        <p:nvSpPr>
          <p:cNvPr id="4" name="Slide Number Placeholder 3"/>
          <p:cNvSpPr>
            <a:spLocks noGrp="1"/>
          </p:cNvSpPr>
          <p:nvPr>
            <p:ph type="sldNum" sz="quarter" idx="12"/>
          </p:nvPr>
        </p:nvSpPr>
        <p:spPr/>
        <p:txBody>
          <a:bodyPr/>
          <a:lstStyle/>
          <a:p>
            <a:fld id="{57899144-C6CB-4E86-8D63-FFF1C3F671F3}" type="slidenum">
              <a:rPr lang="en-GB" smtClean="0"/>
              <a:t>15</a:t>
            </a:fld>
            <a:endParaRPr lang="en-GB"/>
          </a:p>
        </p:txBody>
      </p:sp>
    </p:spTree>
    <p:extLst>
      <p:ext uri="{BB962C8B-B14F-4D97-AF65-F5344CB8AC3E}">
        <p14:creationId xmlns:p14="http://schemas.microsoft.com/office/powerpoint/2010/main" val="30618429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Methodology </a:t>
            </a:r>
            <a:r>
              <a:rPr lang="en-GB" b="1" dirty="0" err="1" smtClean="0"/>
              <a:t>cont</a:t>
            </a:r>
            <a:r>
              <a:rPr lang="en-GB" b="1" dirty="0" smtClean="0"/>
              <a:t>…</a:t>
            </a:r>
            <a:endParaRPr lang="en-GB" b="1" dirty="0"/>
          </a:p>
        </p:txBody>
      </p:sp>
      <p:sp>
        <p:nvSpPr>
          <p:cNvPr id="3" name="Content Placeholder 2"/>
          <p:cNvSpPr>
            <a:spLocks noGrp="1"/>
          </p:cNvSpPr>
          <p:nvPr>
            <p:ph idx="1"/>
          </p:nvPr>
        </p:nvSpPr>
        <p:spPr/>
        <p:txBody>
          <a:bodyPr>
            <a:normAutofit/>
          </a:bodyPr>
          <a:lstStyle/>
          <a:p>
            <a:r>
              <a:rPr lang="en-US" sz="2400" dirty="0"/>
              <a:t>They were observed how they introduced their </a:t>
            </a:r>
            <a:r>
              <a:rPr lang="en-US" sz="2400" dirty="0" smtClean="0"/>
              <a:t>lessons</a:t>
            </a:r>
          </a:p>
          <a:p>
            <a:r>
              <a:rPr lang="en-US" sz="2400" dirty="0" smtClean="0"/>
              <a:t>How </a:t>
            </a:r>
            <a:r>
              <a:rPr lang="en-US" sz="2400" dirty="0"/>
              <a:t>they integrated the CBS in their </a:t>
            </a:r>
            <a:r>
              <a:rPr lang="en-US" sz="2400" dirty="0" smtClean="0"/>
              <a:t>lessons</a:t>
            </a:r>
          </a:p>
          <a:p>
            <a:r>
              <a:rPr lang="en-US" sz="2400" dirty="0" smtClean="0"/>
              <a:t>If </a:t>
            </a:r>
            <a:r>
              <a:rPr lang="en-US" sz="2400" dirty="0"/>
              <a:t>they referred learners to the </a:t>
            </a:r>
            <a:r>
              <a:rPr lang="en-US" sz="2400" dirty="0" smtClean="0"/>
              <a:t>CBS</a:t>
            </a:r>
            <a:endParaRPr lang="en-GB" sz="2400" dirty="0"/>
          </a:p>
          <a:p>
            <a:endParaRPr lang="en-GB" dirty="0"/>
          </a:p>
        </p:txBody>
      </p:sp>
      <p:sp>
        <p:nvSpPr>
          <p:cNvPr id="4" name="Slide Number Placeholder 3"/>
          <p:cNvSpPr>
            <a:spLocks noGrp="1"/>
          </p:cNvSpPr>
          <p:nvPr>
            <p:ph type="sldNum" sz="quarter" idx="12"/>
          </p:nvPr>
        </p:nvSpPr>
        <p:spPr/>
        <p:txBody>
          <a:bodyPr/>
          <a:lstStyle/>
          <a:p>
            <a:fld id="{57899144-C6CB-4E86-8D63-FFF1C3F671F3}" type="slidenum">
              <a:rPr lang="en-GB" smtClean="0"/>
              <a:t>16</a:t>
            </a:fld>
            <a:endParaRPr lang="en-GB"/>
          </a:p>
        </p:txBody>
      </p:sp>
    </p:spTree>
    <p:extLst>
      <p:ext uri="{BB962C8B-B14F-4D97-AF65-F5344CB8AC3E}">
        <p14:creationId xmlns:p14="http://schemas.microsoft.com/office/powerpoint/2010/main" val="1409435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Methodology </a:t>
            </a:r>
            <a:r>
              <a:rPr lang="en-GB" b="1" dirty="0" err="1" smtClean="0"/>
              <a:t>cont</a:t>
            </a:r>
            <a:r>
              <a:rPr lang="en-GB" b="1" dirty="0" smtClean="0"/>
              <a:t>…</a:t>
            </a:r>
            <a:endParaRPr lang="en-GB" b="1" dirty="0"/>
          </a:p>
        </p:txBody>
      </p:sp>
      <p:sp>
        <p:nvSpPr>
          <p:cNvPr id="3" name="Content Placeholder 2"/>
          <p:cNvSpPr>
            <a:spLocks noGrp="1"/>
          </p:cNvSpPr>
          <p:nvPr>
            <p:ph idx="1"/>
          </p:nvPr>
        </p:nvSpPr>
        <p:spPr/>
        <p:txBody>
          <a:bodyPr>
            <a:normAutofit/>
          </a:bodyPr>
          <a:lstStyle/>
          <a:p>
            <a:r>
              <a:rPr lang="en-US" sz="2400" dirty="0" smtClean="0"/>
              <a:t>One of the CBS demonstrated the change of mass and the migration of electrons and ions</a:t>
            </a:r>
          </a:p>
          <a:p>
            <a:r>
              <a:rPr lang="en-ZA" sz="2400" dirty="0"/>
              <a:t>The other CBS was on electrolysis of acidified </a:t>
            </a:r>
            <a:r>
              <a:rPr lang="en-ZA" sz="2400" dirty="0" smtClean="0"/>
              <a:t>water</a:t>
            </a:r>
          </a:p>
          <a:p>
            <a:r>
              <a:rPr lang="en-ZA" sz="2400" dirty="0"/>
              <a:t>The third CBS was on the electrolysis of </a:t>
            </a:r>
            <a:r>
              <a:rPr lang="en-ZA" sz="2400" dirty="0" smtClean="0"/>
              <a:t>brine</a:t>
            </a:r>
          </a:p>
          <a:p>
            <a:r>
              <a:rPr lang="en-ZA" sz="2400" dirty="0" smtClean="0"/>
              <a:t>Content analysis was used to analyse data</a:t>
            </a:r>
            <a:endParaRPr lang="en-GB" sz="2400" dirty="0"/>
          </a:p>
        </p:txBody>
      </p:sp>
      <p:sp>
        <p:nvSpPr>
          <p:cNvPr id="4" name="Slide Number Placeholder 3"/>
          <p:cNvSpPr>
            <a:spLocks noGrp="1"/>
          </p:cNvSpPr>
          <p:nvPr>
            <p:ph type="sldNum" sz="quarter" idx="12"/>
          </p:nvPr>
        </p:nvSpPr>
        <p:spPr/>
        <p:txBody>
          <a:bodyPr/>
          <a:lstStyle/>
          <a:p>
            <a:fld id="{57899144-C6CB-4E86-8D63-FFF1C3F671F3}" type="slidenum">
              <a:rPr lang="en-GB" smtClean="0"/>
              <a:t>17</a:t>
            </a:fld>
            <a:endParaRPr lang="en-GB"/>
          </a:p>
        </p:txBody>
      </p:sp>
    </p:spTree>
    <p:extLst>
      <p:ext uri="{BB962C8B-B14F-4D97-AF65-F5344CB8AC3E}">
        <p14:creationId xmlns:p14="http://schemas.microsoft.com/office/powerpoint/2010/main" val="3685188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Results</a:t>
            </a:r>
            <a:endParaRPr lang="en-GB" b="1" dirty="0"/>
          </a:p>
        </p:txBody>
      </p:sp>
      <p:sp>
        <p:nvSpPr>
          <p:cNvPr id="3" name="Content Placeholder 2"/>
          <p:cNvSpPr>
            <a:spLocks noGrp="1"/>
          </p:cNvSpPr>
          <p:nvPr>
            <p:ph idx="1"/>
          </p:nvPr>
        </p:nvSpPr>
        <p:spPr/>
        <p:txBody>
          <a:bodyPr>
            <a:normAutofit/>
          </a:bodyPr>
          <a:lstStyle/>
          <a:p>
            <a:r>
              <a:rPr lang="en-US" sz="2400" dirty="0"/>
              <a:t>Six themes emerged from the </a:t>
            </a:r>
            <a:r>
              <a:rPr lang="en-US" sz="2400" dirty="0" smtClean="0"/>
              <a:t>data</a:t>
            </a:r>
          </a:p>
          <a:p>
            <a:pPr lvl="1"/>
            <a:r>
              <a:rPr lang="en-US" sz="2400" dirty="0" smtClean="0"/>
              <a:t>Advantages </a:t>
            </a:r>
            <a:r>
              <a:rPr lang="en-US" sz="2400" dirty="0"/>
              <a:t>of </a:t>
            </a:r>
            <a:r>
              <a:rPr lang="en-US" sz="2400" dirty="0" smtClean="0"/>
              <a:t>CBS</a:t>
            </a:r>
          </a:p>
          <a:p>
            <a:pPr lvl="1"/>
            <a:r>
              <a:rPr lang="en-US" sz="2400" dirty="0" smtClean="0"/>
              <a:t>Learners</a:t>
            </a:r>
            <a:r>
              <a:rPr lang="en-US" sz="2400" dirty="0"/>
              <a:t>’ difficulties in learning </a:t>
            </a:r>
            <a:r>
              <a:rPr lang="en-US" sz="2400" dirty="0" smtClean="0"/>
              <a:t>electrolysis</a:t>
            </a:r>
          </a:p>
          <a:p>
            <a:pPr lvl="1"/>
            <a:r>
              <a:rPr lang="en-US" sz="2400" dirty="0" smtClean="0"/>
              <a:t>Challenges </a:t>
            </a:r>
            <a:r>
              <a:rPr lang="en-US" sz="2400" dirty="0"/>
              <a:t>in using </a:t>
            </a:r>
            <a:r>
              <a:rPr lang="en-US" sz="2400" dirty="0" smtClean="0"/>
              <a:t>CBS</a:t>
            </a:r>
          </a:p>
          <a:p>
            <a:pPr lvl="1"/>
            <a:r>
              <a:rPr lang="en-US" sz="2400" dirty="0" smtClean="0"/>
              <a:t>Teaching strategies</a:t>
            </a:r>
          </a:p>
          <a:p>
            <a:pPr lvl="1"/>
            <a:r>
              <a:rPr lang="en-US" sz="2400" dirty="0" smtClean="0"/>
              <a:t>Teachers</a:t>
            </a:r>
            <a:r>
              <a:rPr lang="en-US" sz="2400" dirty="0"/>
              <a:t>’ curricular </a:t>
            </a:r>
            <a:r>
              <a:rPr lang="en-US" sz="2400" dirty="0" smtClean="0"/>
              <a:t>knowledge</a:t>
            </a:r>
            <a:endParaRPr lang="en-US" sz="2400" dirty="0"/>
          </a:p>
          <a:p>
            <a:pPr lvl="1"/>
            <a:r>
              <a:rPr lang="en-US" sz="2400" dirty="0" smtClean="0"/>
              <a:t>Teachers</a:t>
            </a:r>
            <a:r>
              <a:rPr lang="en-US" sz="2400" dirty="0"/>
              <a:t>’ attitudes</a:t>
            </a:r>
            <a:endParaRPr lang="en-GB" sz="2400" dirty="0"/>
          </a:p>
        </p:txBody>
      </p:sp>
      <p:sp>
        <p:nvSpPr>
          <p:cNvPr id="4" name="Slide Number Placeholder 3"/>
          <p:cNvSpPr>
            <a:spLocks noGrp="1"/>
          </p:cNvSpPr>
          <p:nvPr>
            <p:ph type="sldNum" sz="quarter" idx="12"/>
          </p:nvPr>
        </p:nvSpPr>
        <p:spPr/>
        <p:txBody>
          <a:bodyPr/>
          <a:lstStyle/>
          <a:p>
            <a:fld id="{57899144-C6CB-4E86-8D63-FFF1C3F671F3}" type="slidenum">
              <a:rPr lang="en-GB" smtClean="0"/>
              <a:t>18</a:t>
            </a:fld>
            <a:endParaRPr lang="en-GB"/>
          </a:p>
        </p:txBody>
      </p:sp>
    </p:spTree>
    <p:extLst>
      <p:ext uri="{BB962C8B-B14F-4D97-AF65-F5344CB8AC3E}">
        <p14:creationId xmlns:p14="http://schemas.microsoft.com/office/powerpoint/2010/main" val="22364443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Discussion of results</a:t>
            </a:r>
            <a:endParaRPr lang="en-GB" b="1" dirty="0"/>
          </a:p>
        </p:txBody>
      </p:sp>
      <p:sp>
        <p:nvSpPr>
          <p:cNvPr id="3" name="Content Placeholder 2"/>
          <p:cNvSpPr>
            <a:spLocks noGrp="1"/>
          </p:cNvSpPr>
          <p:nvPr>
            <p:ph idx="1"/>
          </p:nvPr>
        </p:nvSpPr>
        <p:spPr/>
        <p:txBody>
          <a:bodyPr>
            <a:normAutofit/>
          </a:bodyPr>
          <a:lstStyle/>
          <a:p>
            <a:r>
              <a:rPr lang="en-GB" sz="2000" b="1" dirty="0" smtClean="0"/>
              <a:t>First </a:t>
            </a:r>
            <a:r>
              <a:rPr lang="en-GB" sz="2000" b="1" dirty="0"/>
              <a:t>sub-question was: What are teachers’ views on the use of CBS in teaching and learning electrolysis</a:t>
            </a:r>
            <a:r>
              <a:rPr lang="en-GB" sz="2000" b="1" dirty="0" smtClean="0"/>
              <a:t>?</a:t>
            </a:r>
            <a:endParaRPr lang="en-ZA" sz="2000" b="1" dirty="0" smtClean="0"/>
          </a:p>
          <a:p>
            <a:r>
              <a:rPr lang="en-ZA" sz="2000" dirty="0" smtClean="0"/>
              <a:t>All </a:t>
            </a:r>
            <a:r>
              <a:rPr lang="en-ZA" sz="2000" dirty="0"/>
              <a:t>three teachers believed that CBS enhances learning by enabling learners to visualise the sub microscopic processes, such as the movement of ions and electrons. </a:t>
            </a:r>
            <a:endParaRPr lang="en-ZA" sz="2000" dirty="0" smtClean="0"/>
          </a:p>
          <a:p>
            <a:r>
              <a:rPr lang="en-ZA" sz="2000" dirty="0" smtClean="0"/>
              <a:t>They </a:t>
            </a:r>
            <a:r>
              <a:rPr lang="en-ZA" sz="2000" dirty="0"/>
              <a:t>also believed that using </a:t>
            </a:r>
            <a:r>
              <a:rPr lang="en-ZA" sz="2000" dirty="0" smtClean="0"/>
              <a:t>CBS captures </a:t>
            </a:r>
            <a:r>
              <a:rPr lang="en-ZA" sz="2000" dirty="0"/>
              <a:t>learners’ interest and therefore enhance the understanding of the topic</a:t>
            </a:r>
            <a:endParaRPr lang="en-GB" sz="2000" dirty="0"/>
          </a:p>
        </p:txBody>
      </p:sp>
      <p:sp>
        <p:nvSpPr>
          <p:cNvPr id="4" name="Slide Number Placeholder 3"/>
          <p:cNvSpPr>
            <a:spLocks noGrp="1"/>
          </p:cNvSpPr>
          <p:nvPr>
            <p:ph type="sldNum" sz="quarter" idx="12"/>
          </p:nvPr>
        </p:nvSpPr>
        <p:spPr/>
        <p:txBody>
          <a:bodyPr/>
          <a:lstStyle/>
          <a:p>
            <a:fld id="{57899144-C6CB-4E86-8D63-FFF1C3F671F3}" type="slidenum">
              <a:rPr lang="en-GB" smtClean="0"/>
              <a:t>19</a:t>
            </a:fld>
            <a:endParaRPr lang="en-GB"/>
          </a:p>
        </p:txBody>
      </p:sp>
    </p:spTree>
    <p:extLst>
      <p:ext uri="{BB962C8B-B14F-4D97-AF65-F5344CB8AC3E}">
        <p14:creationId xmlns:p14="http://schemas.microsoft.com/office/powerpoint/2010/main" val="4271736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smtClean="0"/>
              <a:t>Introduction</a:t>
            </a:r>
            <a:endParaRPr lang="en-GB" dirty="0"/>
          </a:p>
        </p:txBody>
      </p:sp>
      <p:sp>
        <p:nvSpPr>
          <p:cNvPr id="3" name="Content Placeholder 2"/>
          <p:cNvSpPr>
            <a:spLocks noGrp="1"/>
          </p:cNvSpPr>
          <p:nvPr>
            <p:ph idx="1"/>
          </p:nvPr>
        </p:nvSpPr>
        <p:spPr/>
        <p:txBody>
          <a:bodyPr>
            <a:noAutofit/>
          </a:bodyPr>
          <a:lstStyle/>
          <a:p>
            <a:r>
              <a:rPr lang="en-GB" sz="2400" dirty="0" err="1"/>
              <a:t>Kaheru</a:t>
            </a:r>
            <a:r>
              <a:rPr lang="en-GB" sz="2400" dirty="0"/>
              <a:t> and </a:t>
            </a:r>
            <a:r>
              <a:rPr lang="en-GB" sz="2400" dirty="0" err="1"/>
              <a:t>Kriek</a:t>
            </a:r>
            <a:r>
              <a:rPr lang="en-GB" sz="2400" dirty="0"/>
              <a:t> (2010) define computer </a:t>
            </a:r>
            <a:r>
              <a:rPr lang="en-GB" sz="2400" dirty="0" smtClean="0"/>
              <a:t>based simulations (CBS) as </a:t>
            </a:r>
            <a:r>
              <a:rPr lang="en-GB" sz="2400" dirty="0"/>
              <a:t>simple computer programs capable of displacing or representing concepts, ideas or </a:t>
            </a:r>
            <a:r>
              <a:rPr lang="en-GB" sz="2400" dirty="0" smtClean="0"/>
              <a:t>representations</a:t>
            </a:r>
          </a:p>
          <a:p>
            <a:pPr marL="0" indent="0">
              <a:buNone/>
            </a:pPr>
            <a:endParaRPr lang="en-GB" sz="2400" dirty="0" smtClean="0"/>
          </a:p>
          <a:p>
            <a:r>
              <a:rPr lang="en-GB" sz="2400" dirty="0"/>
              <a:t>A CBS is a program that is run on a computer to explore the approximate behaviour of the real system (</a:t>
            </a:r>
            <a:r>
              <a:rPr lang="en-GB" sz="2400" dirty="0" err="1"/>
              <a:t>Krain</a:t>
            </a:r>
            <a:r>
              <a:rPr lang="en-GB" sz="2400" dirty="0"/>
              <a:t> &amp; </a:t>
            </a:r>
            <a:r>
              <a:rPr lang="en-GB" sz="2400" dirty="0" err="1"/>
              <a:t>Shadle</a:t>
            </a:r>
            <a:r>
              <a:rPr lang="en-GB" sz="2400" dirty="0"/>
              <a:t>, 2006</a:t>
            </a:r>
            <a:r>
              <a:rPr lang="en-GB" sz="2400" dirty="0" smtClean="0"/>
              <a:t>)</a:t>
            </a:r>
            <a:endParaRPr lang="en-GB" sz="2400" dirty="0"/>
          </a:p>
        </p:txBody>
      </p:sp>
      <p:sp>
        <p:nvSpPr>
          <p:cNvPr id="4" name="Slide Number Placeholder 3"/>
          <p:cNvSpPr>
            <a:spLocks noGrp="1"/>
          </p:cNvSpPr>
          <p:nvPr>
            <p:ph type="sldNum" sz="quarter" idx="12"/>
          </p:nvPr>
        </p:nvSpPr>
        <p:spPr/>
        <p:txBody>
          <a:bodyPr/>
          <a:lstStyle/>
          <a:p>
            <a:fld id="{57899144-C6CB-4E86-8D63-FFF1C3F671F3}" type="slidenum">
              <a:rPr lang="en-GB" smtClean="0"/>
              <a:t>2</a:t>
            </a:fld>
            <a:endParaRPr lang="en-GB"/>
          </a:p>
        </p:txBody>
      </p:sp>
    </p:spTree>
    <p:extLst>
      <p:ext uri="{BB962C8B-B14F-4D97-AF65-F5344CB8AC3E}">
        <p14:creationId xmlns:p14="http://schemas.microsoft.com/office/powerpoint/2010/main" val="484661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smtClean="0"/>
              <a:t>Discussion of results </a:t>
            </a:r>
            <a:r>
              <a:rPr lang="en-ZA" dirty="0" err="1" smtClean="0"/>
              <a:t>cont</a:t>
            </a:r>
            <a:r>
              <a:rPr lang="en-ZA" dirty="0" smtClean="0"/>
              <a:t>…</a:t>
            </a:r>
            <a:endParaRPr lang="en-ZA" dirty="0"/>
          </a:p>
        </p:txBody>
      </p:sp>
      <p:sp>
        <p:nvSpPr>
          <p:cNvPr id="3" name="Content Placeholder 2"/>
          <p:cNvSpPr>
            <a:spLocks noGrp="1"/>
          </p:cNvSpPr>
          <p:nvPr>
            <p:ph idx="1"/>
          </p:nvPr>
        </p:nvSpPr>
        <p:spPr/>
        <p:txBody>
          <a:bodyPr>
            <a:normAutofit/>
          </a:bodyPr>
          <a:lstStyle/>
          <a:p>
            <a:r>
              <a:rPr lang="en-ZA" sz="2400" dirty="0" smtClean="0"/>
              <a:t>All the teachers were concerned about shortage of equipment</a:t>
            </a:r>
          </a:p>
          <a:p>
            <a:r>
              <a:rPr lang="en-ZA" sz="2400" dirty="0" smtClean="0"/>
              <a:t>Teacher A and B were also concerned about the large of learners</a:t>
            </a:r>
          </a:p>
          <a:p>
            <a:r>
              <a:rPr lang="en-ZA" sz="2400" dirty="0" smtClean="0"/>
              <a:t>Teacher B and C also mentioned the socio-economic background as a challenge</a:t>
            </a:r>
            <a:endParaRPr lang="en-ZA" sz="2400" dirty="0"/>
          </a:p>
        </p:txBody>
      </p:sp>
      <p:sp>
        <p:nvSpPr>
          <p:cNvPr id="4" name="Slide Number Placeholder 3"/>
          <p:cNvSpPr>
            <a:spLocks noGrp="1"/>
          </p:cNvSpPr>
          <p:nvPr>
            <p:ph type="sldNum" sz="quarter" idx="12"/>
          </p:nvPr>
        </p:nvSpPr>
        <p:spPr/>
        <p:txBody>
          <a:bodyPr/>
          <a:lstStyle/>
          <a:p>
            <a:fld id="{57899144-C6CB-4E86-8D63-FFF1C3F671F3}" type="slidenum">
              <a:rPr lang="en-GB" smtClean="0"/>
              <a:t>20</a:t>
            </a:fld>
            <a:endParaRPr lang="en-GB"/>
          </a:p>
        </p:txBody>
      </p:sp>
    </p:spTree>
    <p:extLst>
      <p:ext uri="{BB962C8B-B14F-4D97-AF65-F5344CB8AC3E}">
        <p14:creationId xmlns:p14="http://schemas.microsoft.com/office/powerpoint/2010/main" val="666682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a:t>Discussion of results </a:t>
            </a:r>
            <a:r>
              <a:rPr lang="en-ZA" dirty="0" err="1"/>
              <a:t>cont</a:t>
            </a:r>
            <a:r>
              <a:rPr lang="en-ZA" dirty="0"/>
              <a:t>…</a:t>
            </a:r>
          </a:p>
        </p:txBody>
      </p:sp>
      <p:sp>
        <p:nvSpPr>
          <p:cNvPr id="3" name="Content Placeholder 2"/>
          <p:cNvSpPr>
            <a:spLocks noGrp="1"/>
          </p:cNvSpPr>
          <p:nvPr>
            <p:ph idx="1"/>
          </p:nvPr>
        </p:nvSpPr>
        <p:spPr/>
        <p:txBody>
          <a:bodyPr/>
          <a:lstStyle/>
          <a:p>
            <a:r>
              <a:rPr lang="en-GB" sz="2400" b="1" dirty="0"/>
              <a:t>Second sub-question: How do teachers integrate CBS into teaching electrolysis</a:t>
            </a:r>
            <a:r>
              <a:rPr lang="en-GB" sz="2400" b="1" dirty="0" smtClean="0"/>
              <a:t>?</a:t>
            </a:r>
          </a:p>
          <a:p>
            <a:endParaRPr lang="en-ZA" sz="2400" dirty="0"/>
          </a:p>
          <a:p>
            <a:r>
              <a:rPr lang="en-ZA" sz="2400" dirty="0"/>
              <a:t>Teacher B and C allowed the learners to work on their own and manipulate the CBS because they understood that CBS should be used with a learner-centred approach</a:t>
            </a:r>
          </a:p>
          <a:p>
            <a:endParaRPr lang="en-ZA" b="1" dirty="0"/>
          </a:p>
          <a:p>
            <a:endParaRPr lang="en-ZA" dirty="0"/>
          </a:p>
        </p:txBody>
      </p:sp>
      <p:sp>
        <p:nvSpPr>
          <p:cNvPr id="4" name="Slide Number Placeholder 3"/>
          <p:cNvSpPr>
            <a:spLocks noGrp="1"/>
          </p:cNvSpPr>
          <p:nvPr>
            <p:ph type="sldNum" sz="quarter" idx="12"/>
          </p:nvPr>
        </p:nvSpPr>
        <p:spPr/>
        <p:txBody>
          <a:bodyPr/>
          <a:lstStyle/>
          <a:p>
            <a:fld id="{57899144-C6CB-4E86-8D63-FFF1C3F671F3}" type="slidenum">
              <a:rPr lang="en-GB" smtClean="0"/>
              <a:t>21</a:t>
            </a:fld>
            <a:endParaRPr lang="en-GB"/>
          </a:p>
        </p:txBody>
      </p:sp>
    </p:spTree>
    <p:extLst>
      <p:ext uri="{BB962C8B-B14F-4D97-AF65-F5344CB8AC3E}">
        <p14:creationId xmlns:p14="http://schemas.microsoft.com/office/powerpoint/2010/main" val="3387155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a:t>Discussion of results </a:t>
            </a:r>
            <a:r>
              <a:rPr lang="en-ZA" dirty="0" err="1"/>
              <a:t>cont</a:t>
            </a:r>
            <a:r>
              <a:rPr lang="en-ZA" dirty="0"/>
              <a:t>…</a:t>
            </a:r>
          </a:p>
        </p:txBody>
      </p:sp>
      <p:sp>
        <p:nvSpPr>
          <p:cNvPr id="3" name="Content Placeholder 2"/>
          <p:cNvSpPr>
            <a:spLocks noGrp="1"/>
          </p:cNvSpPr>
          <p:nvPr>
            <p:ph idx="1"/>
          </p:nvPr>
        </p:nvSpPr>
        <p:spPr/>
        <p:txBody>
          <a:bodyPr>
            <a:normAutofit lnSpcReduction="10000"/>
          </a:bodyPr>
          <a:lstStyle/>
          <a:p>
            <a:r>
              <a:rPr lang="en-ZA" sz="2400" dirty="0"/>
              <a:t>Both teacher B and C mentioned that the active involvement of learners in manipulating the CBS was crucial for learning</a:t>
            </a:r>
          </a:p>
          <a:p>
            <a:pPr marL="0" indent="0">
              <a:buNone/>
            </a:pPr>
            <a:endParaRPr lang="en-ZA" sz="2400" dirty="0"/>
          </a:p>
          <a:p>
            <a:r>
              <a:rPr lang="en-ZA" sz="2400" dirty="0"/>
              <a:t>Teacher B and C utilised the CBS in each of the lesson observations, facilitating the various groups in class. Both conducted classroom discussions after the CBS, asking learners what they had observed. </a:t>
            </a:r>
            <a:endParaRPr lang="en-GB" sz="2400" dirty="0"/>
          </a:p>
          <a:p>
            <a:endParaRPr lang="en-GB" dirty="0"/>
          </a:p>
          <a:p>
            <a:endParaRPr lang="en-ZA" dirty="0"/>
          </a:p>
        </p:txBody>
      </p:sp>
      <p:sp>
        <p:nvSpPr>
          <p:cNvPr id="4" name="Slide Number Placeholder 3"/>
          <p:cNvSpPr>
            <a:spLocks noGrp="1"/>
          </p:cNvSpPr>
          <p:nvPr>
            <p:ph type="sldNum" sz="quarter" idx="12"/>
          </p:nvPr>
        </p:nvSpPr>
        <p:spPr/>
        <p:txBody>
          <a:bodyPr/>
          <a:lstStyle/>
          <a:p>
            <a:fld id="{57899144-C6CB-4E86-8D63-FFF1C3F671F3}" type="slidenum">
              <a:rPr lang="en-GB" smtClean="0"/>
              <a:t>22</a:t>
            </a:fld>
            <a:endParaRPr lang="en-GB"/>
          </a:p>
        </p:txBody>
      </p:sp>
    </p:spTree>
    <p:extLst>
      <p:ext uri="{BB962C8B-B14F-4D97-AF65-F5344CB8AC3E}">
        <p14:creationId xmlns:p14="http://schemas.microsoft.com/office/powerpoint/2010/main" val="2063177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Discussion of results </a:t>
            </a:r>
            <a:r>
              <a:rPr lang="en-GB" b="1" dirty="0" err="1" smtClean="0"/>
              <a:t>cont</a:t>
            </a:r>
            <a:r>
              <a:rPr lang="en-GB" b="1" dirty="0" smtClean="0"/>
              <a:t>…</a:t>
            </a:r>
            <a:endParaRPr lang="en-GB" b="1" dirty="0"/>
          </a:p>
        </p:txBody>
      </p:sp>
      <p:sp>
        <p:nvSpPr>
          <p:cNvPr id="3" name="Content Placeholder 2"/>
          <p:cNvSpPr>
            <a:spLocks noGrp="1"/>
          </p:cNvSpPr>
          <p:nvPr>
            <p:ph idx="1"/>
          </p:nvPr>
        </p:nvSpPr>
        <p:spPr/>
        <p:txBody>
          <a:bodyPr>
            <a:noAutofit/>
          </a:bodyPr>
          <a:lstStyle/>
          <a:p>
            <a:r>
              <a:rPr lang="en-ZA" sz="2000" dirty="0"/>
              <a:t>Contrarily, teacher A used only one of the three CBSs that were provided. He did involve learners in a practical experiment, thereby engaging them with the macroscopic </a:t>
            </a:r>
            <a:r>
              <a:rPr lang="en-ZA" sz="2000" dirty="0" smtClean="0"/>
              <a:t>reality</a:t>
            </a:r>
          </a:p>
          <a:p>
            <a:r>
              <a:rPr lang="en-ZA" sz="2000" dirty="0" smtClean="0"/>
              <a:t>However</a:t>
            </a:r>
            <a:r>
              <a:rPr lang="en-ZA" sz="2000" dirty="0"/>
              <a:t>, he used the CBS after they had completed the experiment, but only during the first lesson and used it in isolation, that is, without referring to it during the lesson. </a:t>
            </a:r>
            <a:endParaRPr lang="en-ZA" sz="2000" dirty="0" smtClean="0"/>
          </a:p>
          <a:p>
            <a:r>
              <a:rPr lang="en-ZA" sz="2000" dirty="0" smtClean="0"/>
              <a:t>He </a:t>
            </a:r>
            <a:r>
              <a:rPr lang="en-ZA" sz="2000" dirty="0"/>
              <a:t>believed that seeing the movement of ions during the first lesson would be sufficient to understand the process in the other applications of electrolysis. </a:t>
            </a:r>
            <a:endParaRPr lang="en-GB" sz="2000" dirty="0"/>
          </a:p>
        </p:txBody>
      </p:sp>
      <p:sp>
        <p:nvSpPr>
          <p:cNvPr id="4" name="Slide Number Placeholder 3"/>
          <p:cNvSpPr>
            <a:spLocks noGrp="1"/>
          </p:cNvSpPr>
          <p:nvPr>
            <p:ph type="sldNum" sz="quarter" idx="12"/>
          </p:nvPr>
        </p:nvSpPr>
        <p:spPr/>
        <p:txBody>
          <a:bodyPr/>
          <a:lstStyle/>
          <a:p>
            <a:fld id="{57899144-C6CB-4E86-8D63-FFF1C3F671F3}" type="slidenum">
              <a:rPr lang="en-GB" smtClean="0"/>
              <a:t>23</a:t>
            </a:fld>
            <a:endParaRPr lang="en-GB"/>
          </a:p>
        </p:txBody>
      </p:sp>
    </p:spTree>
    <p:extLst>
      <p:ext uri="{BB962C8B-B14F-4D97-AF65-F5344CB8AC3E}">
        <p14:creationId xmlns:p14="http://schemas.microsoft.com/office/powerpoint/2010/main" val="82819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Discussion of results </a:t>
            </a:r>
            <a:r>
              <a:rPr lang="en-GB" b="1" dirty="0" err="1" smtClean="0"/>
              <a:t>cont</a:t>
            </a:r>
            <a:r>
              <a:rPr lang="en-GB" b="1" dirty="0" smtClean="0"/>
              <a:t>…</a:t>
            </a:r>
            <a:endParaRPr lang="en-GB" b="1" dirty="0"/>
          </a:p>
        </p:txBody>
      </p:sp>
      <p:sp>
        <p:nvSpPr>
          <p:cNvPr id="3" name="Content Placeholder 2"/>
          <p:cNvSpPr>
            <a:spLocks noGrp="1"/>
          </p:cNvSpPr>
          <p:nvPr>
            <p:ph idx="1"/>
          </p:nvPr>
        </p:nvSpPr>
        <p:spPr/>
        <p:txBody>
          <a:bodyPr>
            <a:normAutofit fontScale="92500" lnSpcReduction="20000"/>
          </a:bodyPr>
          <a:lstStyle/>
          <a:p>
            <a:r>
              <a:rPr lang="en-ZA" sz="2400" dirty="0"/>
              <a:t>Teacher A indicated that he would prefer a big screen with speakers, so that learners could see and hear, which indicates that he did not understand that manipulating the CBS enhances the understanding of sub-microscopic </a:t>
            </a:r>
            <a:r>
              <a:rPr lang="en-ZA" sz="2400" dirty="0" smtClean="0"/>
              <a:t>processes</a:t>
            </a:r>
          </a:p>
          <a:p>
            <a:endParaRPr lang="en-ZA" sz="2400" dirty="0" smtClean="0"/>
          </a:p>
          <a:p>
            <a:r>
              <a:rPr lang="en-ZA" sz="2400" dirty="0" smtClean="0"/>
              <a:t>While </a:t>
            </a:r>
            <a:r>
              <a:rPr lang="en-ZA" sz="2400" dirty="0"/>
              <a:t>Teacher B and C believed that CBS improved learners’ understanding and the teacher was expected to lead discussing after learners had manipulated with them to reinforce </a:t>
            </a:r>
            <a:r>
              <a:rPr lang="en-ZA" sz="2400" dirty="0" smtClean="0"/>
              <a:t>learning</a:t>
            </a:r>
            <a:endParaRPr lang="en-GB" dirty="0"/>
          </a:p>
        </p:txBody>
      </p:sp>
      <p:sp>
        <p:nvSpPr>
          <p:cNvPr id="4" name="Slide Number Placeholder 3"/>
          <p:cNvSpPr>
            <a:spLocks noGrp="1"/>
          </p:cNvSpPr>
          <p:nvPr>
            <p:ph type="sldNum" sz="quarter" idx="12"/>
          </p:nvPr>
        </p:nvSpPr>
        <p:spPr/>
        <p:txBody>
          <a:bodyPr/>
          <a:lstStyle/>
          <a:p>
            <a:fld id="{57899144-C6CB-4E86-8D63-FFF1C3F671F3}" type="slidenum">
              <a:rPr lang="en-GB" smtClean="0"/>
              <a:t>24</a:t>
            </a:fld>
            <a:endParaRPr lang="en-GB"/>
          </a:p>
        </p:txBody>
      </p:sp>
    </p:spTree>
    <p:extLst>
      <p:ext uri="{BB962C8B-B14F-4D97-AF65-F5344CB8AC3E}">
        <p14:creationId xmlns:p14="http://schemas.microsoft.com/office/powerpoint/2010/main" val="2615923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smtClean="0"/>
              <a:t>Discussion of results </a:t>
            </a:r>
            <a:r>
              <a:rPr lang="en-ZA" dirty="0" err="1" smtClean="0"/>
              <a:t>cont</a:t>
            </a:r>
            <a:r>
              <a:rPr lang="en-ZA" dirty="0" smtClean="0"/>
              <a:t>…</a:t>
            </a:r>
            <a:endParaRPr lang="en-ZA" dirty="0"/>
          </a:p>
        </p:txBody>
      </p:sp>
      <p:sp>
        <p:nvSpPr>
          <p:cNvPr id="3" name="Content Placeholder 2"/>
          <p:cNvSpPr>
            <a:spLocks noGrp="1"/>
          </p:cNvSpPr>
          <p:nvPr>
            <p:ph idx="1"/>
          </p:nvPr>
        </p:nvSpPr>
        <p:spPr/>
        <p:txBody>
          <a:bodyPr>
            <a:normAutofit/>
          </a:bodyPr>
          <a:lstStyle/>
          <a:p>
            <a:r>
              <a:rPr lang="en-GB" sz="2000" b="1" dirty="0"/>
              <a:t>The main question was: How can teachers’ use of CBS in teaching electrolysis be understood? </a:t>
            </a:r>
            <a:endParaRPr lang="en-GB" sz="2000" b="1" dirty="0" smtClean="0"/>
          </a:p>
          <a:p>
            <a:r>
              <a:rPr lang="en-GB" sz="2000" dirty="0"/>
              <a:t>Teacher A did not consider CBS as a method of teaching which should lead to learners’ manipulating or being hands-on with the </a:t>
            </a:r>
            <a:r>
              <a:rPr lang="en-GB" sz="2000" dirty="0" smtClean="0"/>
              <a:t>topic</a:t>
            </a:r>
          </a:p>
          <a:p>
            <a:r>
              <a:rPr lang="en-GB" sz="2000" dirty="0"/>
              <a:t>Teacher B and Teacher C had an understanding that using CBS required learners to manipulate the simulated apparatus in the CBS</a:t>
            </a:r>
            <a:endParaRPr lang="en-ZA" sz="2000" dirty="0"/>
          </a:p>
        </p:txBody>
      </p:sp>
      <p:sp>
        <p:nvSpPr>
          <p:cNvPr id="4" name="Slide Number Placeholder 3"/>
          <p:cNvSpPr>
            <a:spLocks noGrp="1"/>
          </p:cNvSpPr>
          <p:nvPr>
            <p:ph type="sldNum" sz="quarter" idx="12"/>
          </p:nvPr>
        </p:nvSpPr>
        <p:spPr/>
        <p:txBody>
          <a:bodyPr/>
          <a:lstStyle/>
          <a:p>
            <a:fld id="{57899144-C6CB-4E86-8D63-FFF1C3F671F3}" type="slidenum">
              <a:rPr lang="en-GB" smtClean="0"/>
              <a:t>25</a:t>
            </a:fld>
            <a:endParaRPr lang="en-GB"/>
          </a:p>
        </p:txBody>
      </p:sp>
    </p:spTree>
    <p:extLst>
      <p:ext uri="{BB962C8B-B14F-4D97-AF65-F5344CB8AC3E}">
        <p14:creationId xmlns:p14="http://schemas.microsoft.com/office/powerpoint/2010/main" val="2633835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Conclusion</a:t>
            </a:r>
            <a:r>
              <a:rPr lang="en-GB" dirty="0" smtClean="0"/>
              <a:t> </a:t>
            </a:r>
            <a:endParaRPr lang="en-GB" dirty="0"/>
          </a:p>
        </p:txBody>
      </p:sp>
      <p:sp>
        <p:nvSpPr>
          <p:cNvPr id="3" name="Content Placeholder 2"/>
          <p:cNvSpPr>
            <a:spLocks noGrp="1"/>
          </p:cNvSpPr>
          <p:nvPr>
            <p:ph idx="1"/>
          </p:nvPr>
        </p:nvSpPr>
        <p:spPr>
          <a:xfrm>
            <a:off x="467544" y="1268760"/>
            <a:ext cx="8229600" cy="4525963"/>
          </a:xfrm>
        </p:spPr>
        <p:txBody>
          <a:bodyPr/>
          <a:lstStyle/>
          <a:p>
            <a:endParaRPr lang="en-ZA" dirty="0" smtClean="0"/>
          </a:p>
          <a:p>
            <a:r>
              <a:rPr lang="en-ZA" sz="2400" dirty="0" smtClean="0"/>
              <a:t>It </a:t>
            </a:r>
            <a:r>
              <a:rPr lang="en-ZA" sz="2400" dirty="0"/>
              <a:t>can be concluded that CBS should not be regarded as a panacea to overcome the challenges in teaching electrolysis, or to teach science </a:t>
            </a:r>
            <a:r>
              <a:rPr lang="en-ZA" sz="2400" dirty="0" smtClean="0"/>
              <a:t>altogether</a:t>
            </a:r>
          </a:p>
          <a:p>
            <a:endParaRPr lang="en-ZA" sz="2400" dirty="0" smtClean="0"/>
          </a:p>
          <a:p>
            <a:r>
              <a:rPr lang="en-ZA" sz="2400" dirty="0" smtClean="0"/>
              <a:t>The </a:t>
            </a:r>
            <a:r>
              <a:rPr lang="en-ZA" sz="2400" dirty="0"/>
              <a:t>results indicate that a lack of pedagogical knowledge of the appropriate use of CBS may lead to its ineffective use, as pointed out previously by Rutten et al. (2012).</a:t>
            </a:r>
            <a:endParaRPr lang="en-GB" sz="2400" dirty="0"/>
          </a:p>
        </p:txBody>
      </p:sp>
      <p:sp>
        <p:nvSpPr>
          <p:cNvPr id="4" name="Slide Number Placeholder 3"/>
          <p:cNvSpPr>
            <a:spLocks noGrp="1"/>
          </p:cNvSpPr>
          <p:nvPr>
            <p:ph type="sldNum" sz="quarter" idx="12"/>
          </p:nvPr>
        </p:nvSpPr>
        <p:spPr/>
        <p:txBody>
          <a:bodyPr/>
          <a:lstStyle/>
          <a:p>
            <a:fld id="{57899144-C6CB-4E86-8D63-FFF1C3F671F3}" type="slidenum">
              <a:rPr lang="en-GB" smtClean="0"/>
              <a:t>26</a:t>
            </a:fld>
            <a:endParaRPr lang="en-GB"/>
          </a:p>
        </p:txBody>
      </p:sp>
    </p:spTree>
    <p:extLst>
      <p:ext uri="{BB962C8B-B14F-4D97-AF65-F5344CB8AC3E}">
        <p14:creationId xmlns:p14="http://schemas.microsoft.com/office/powerpoint/2010/main" val="1997921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Conclusion </a:t>
            </a:r>
            <a:r>
              <a:rPr lang="en-GB" b="1" dirty="0" err="1" smtClean="0"/>
              <a:t>cont</a:t>
            </a:r>
            <a:r>
              <a:rPr lang="en-GB" b="1" dirty="0" smtClean="0"/>
              <a:t>…</a:t>
            </a:r>
            <a:r>
              <a:rPr lang="en-GB" dirty="0" smtClean="0"/>
              <a:t> </a:t>
            </a:r>
            <a:endParaRPr lang="en-GB" dirty="0"/>
          </a:p>
        </p:txBody>
      </p:sp>
      <p:sp>
        <p:nvSpPr>
          <p:cNvPr id="3" name="Content Placeholder 2"/>
          <p:cNvSpPr>
            <a:spLocks noGrp="1"/>
          </p:cNvSpPr>
          <p:nvPr>
            <p:ph idx="1"/>
          </p:nvPr>
        </p:nvSpPr>
        <p:spPr/>
        <p:txBody>
          <a:bodyPr>
            <a:normAutofit/>
          </a:bodyPr>
          <a:lstStyle/>
          <a:p>
            <a:r>
              <a:rPr lang="en-ZA" sz="2400" dirty="0"/>
              <a:t>To be used appropriately, learners have to manipulate the CBS, and teachers have to allow learners to work on their own but guide them by asking relevant questions in the form of discussions or questioning teaching </a:t>
            </a:r>
            <a:r>
              <a:rPr lang="en-ZA" sz="2400" dirty="0" smtClean="0"/>
              <a:t>methods</a:t>
            </a:r>
          </a:p>
          <a:p>
            <a:r>
              <a:rPr lang="en-ZA" sz="2400" dirty="0"/>
              <a:t>T</a:t>
            </a:r>
            <a:r>
              <a:rPr lang="en-ZA" sz="2400" dirty="0" smtClean="0"/>
              <a:t>eachers</a:t>
            </a:r>
            <a:r>
              <a:rPr lang="en-ZA" sz="2400" dirty="0"/>
              <a:t>’ lack of content knowledge can seriously impede potential learning offered by CBS</a:t>
            </a:r>
            <a:endParaRPr lang="en-GB" sz="2400" dirty="0"/>
          </a:p>
        </p:txBody>
      </p:sp>
      <p:sp>
        <p:nvSpPr>
          <p:cNvPr id="4" name="Slide Number Placeholder 3"/>
          <p:cNvSpPr>
            <a:spLocks noGrp="1"/>
          </p:cNvSpPr>
          <p:nvPr>
            <p:ph type="sldNum" sz="quarter" idx="12"/>
          </p:nvPr>
        </p:nvSpPr>
        <p:spPr/>
        <p:txBody>
          <a:bodyPr/>
          <a:lstStyle/>
          <a:p>
            <a:fld id="{57899144-C6CB-4E86-8D63-FFF1C3F671F3}" type="slidenum">
              <a:rPr lang="en-GB" smtClean="0"/>
              <a:t>27</a:t>
            </a:fld>
            <a:endParaRPr lang="en-GB"/>
          </a:p>
        </p:txBody>
      </p:sp>
    </p:spTree>
    <p:extLst>
      <p:ext uri="{BB962C8B-B14F-4D97-AF65-F5344CB8AC3E}">
        <p14:creationId xmlns:p14="http://schemas.microsoft.com/office/powerpoint/2010/main" val="21746787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Conclusion </a:t>
            </a:r>
            <a:r>
              <a:rPr lang="en-GB" b="1" dirty="0" err="1" smtClean="0"/>
              <a:t>cont</a:t>
            </a:r>
            <a:r>
              <a:rPr lang="en-GB" b="1" dirty="0" smtClean="0"/>
              <a:t>…</a:t>
            </a:r>
            <a:r>
              <a:rPr lang="en-GB" dirty="0" smtClean="0"/>
              <a:t> </a:t>
            </a:r>
            <a:endParaRPr lang="en-GB" dirty="0"/>
          </a:p>
        </p:txBody>
      </p:sp>
      <p:sp>
        <p:nvSpPr>
          <p:cNvPr id="3" name="Content Placeholder 2"/>
          <p:cNvSpPr>
            <a:spLocks noGrp="1"/>
          </p:cNvSpPr>
          <p:nvPr>
            <p:ph idx="1"/>
          </p:nvPr>
        </p:nvSpPr>
        <p:spPr/>
        <p:txBody>
          <a:bodyPr>
            <a:normAutofit/>
          </a:bodyPr>
          <a:lstStyle/>
          <a:p>
            <a:r>
              <a:rPr lang="en-ZA" sz="2400" dirty="0"/>
              <a:t>In particular, the teachers’ lack of content knowledge obstructed the opportunity to help learners make sense of the chemical reactions shown in the </a:t>
            </a:r>
            <a:r>
              <a:rPr lang="en-ZA" sz="2400" dirty="0" smtClean="0"/>
              <a:t>CBS</a:t>
            </a:r>
          </a:p>
          <a:p>
            <a:r>
              <a:rPr lang="en-ZA" sz="2400" dirty="0" smtClean="0"/>
              <a:t>However</a:t>
            </a:r>
            <a:r>
              <a:rPr lang="en-ZA" sz="2400" dirty="0"/>
              <a:t>, CBS may also help teachers to realise their own inadequate knowledge and it thus has long-term benefits. The teachers’ attitudes towards CBS acted as amplifiers and filters for their use of </a:t>
            </a:r>
            <a:r>
              <a:rPr lang="en-ZA" sz="2400" dirty="0" smtClean="0"/>
              <a:t>CBS</a:t>
            </a:r>
            <a:endParaRPr lang="en-GB" sz="2400" dirty="0"/>
          </a:p>
        </p:txBody>
      </p:sp>
      <p:sp>
        <p:nvSpPr>
          <p:cNvPr id="4" name="Slide Number Placeholder 3"/>
          <p:cNvSpPr>
            <a:spLocks noGrp="1"/>
          </p:cNvSpPr>
          <p:nvPr>
            <p:ph type="sldNum" sz="quarter" idx="12"/>
          </p:nvPr>
        </p:nvSpPr>
        <p:spPr/>
        <p:txBody>
          <a:bodyPr/>
          <a:lstStyle/>
          <a:p>
            <a:fld id="{57899144-C6CB-4E86-8D63-FFF1C3F671F3}" type="slidenum">
              <a:rPr lang="en-GB" smtClean="0"/>
              <a:t>28</a:t>
            </a:fld>
            <a:endParaRPr lang="en-GB"/>
          </a:p>
        </p:txBody>
      </p:sp>
    </p:spTree>
    <p:extLst>
      <p:ext uri="{BB962C8B-B14F-4D97-AF65-F5344CB8AC3E}">
        <p14:creationId xmlns:p14="http://schemas.microsoft.com/office/powerpoint/2010/main" val="119433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Conclusion </a:t>
            </a:r>
            <a:r>
              <a:rPr lang="en-GB" b="1" dirty="0" err="1" smtClean="0"/>
              <a:t>cont</a:t>
            </a:r>
            <a:r>
              <a:rPr lang="en-GB" b="1" dirty="0" smtClean="0"/>
              <a:t>…</a:t>
            </a:r>
            <a:r>
              <a:rPr lang="en-GB" dirty="0" smtClean="0"/>
              <a:t> </a:t>
            </a:r>
            <a:endParaRPr lang="en-GB" dirty="0"/>
          </a:p>
        </p:txBody>
      </p:sp>
      <p:sp>
        <p:nvSpPr>
          <p:cNvPr id="3" name="Content Placeholder 2"/>
          <p:cNvSpPr>
            <a:spLocks noGrp="1"/>
          </p:cNvSpPr>
          <p:nvPr>
            <p:ph idx="1"/>
          </p:nvPr>
        </p:nvSpPr>
        <p:spPr/>
        <p:txBody>
          <a:bodyPr/>
          <a:lstStyle/>
          <a:p>
            <a:r>
              <a:rPr lang="en-ZA" sz="2400" dirty="0"/>
              <a:t>T</a:t>
            </a:r>
            <a:r>
              <a:rPr lang="en-ZA" sz="2400" dirty="0" smtClean="0"/>
              <a:t>eachers </a:t>
            </a:r>
            <a:r>
              <a:rPr lang="en-ZA" sz="2400" dirty="0"/>
              <a:t>in the various departments in schools work in </a:t>
            </a:r>
            <a:r>
              <a:rPr lang="en-ZA" sz="2400" dirty="0" smtClean="0"/>
              <a:t>isolation </a:t>
            </a:r>
          </a:p>
          <a:p>
            <a:r>
              <a:rPr lang="en-ZA" sz="2400" dirty="0" smtClean="0"/>
              <a:t>Thus</a:t>
            </a:r>
            <a:r>
              <a:rPr lang="en-ZA" sz="2400" dirty="0"/>
              <a:t>, the computers in these schools are </a:t>
            </a:r>
            <a:r>
              <a:rPr lang="en-ZA" sz="2400" dirty="0" smtClean="0"/>
              <a:t>underutilised</a:t>
            </a:r>
          </a:p>
          <a:p>
            <a:r>
              <a:rPr lang="en-ZA" sz="2400" dirty="0" smtClean="0"/>
              <a:t>There </a:t>
            </a:r>
            <a:r>
              <a:rPr lang="en-ZA" sz="2400" dirty="0"/>
              <a:t>is a need for schools to review their policies so as to allow teachers in the respective departments to have access to the computers to support learning in all </a:t>
            </a:r>
            <a:r>
              <a:rPr lang="en-ZA" sz="2400" dirty="0" smtClean="0"/>
              <a:t>subjects</a:t>
            </a:r>
            <a:endParaRPr lang="en-GB" sz="2400" dirty="0"/>
          </a:p>
          <a:p>
            <a:endParaRPr lang="en-GB" dirty="0"/>
          </a:p>
        </p:txBody>
      </p:sp>
      <p:sp>
        <p:nvSpPr>
          <p:cNvPr id="4" name="Slide Number Placeholder 3"/>
          <p:cNvSpPr>
            <a:spLocks noGrp="1"/>
          </p:cNvSpPr>
          <p:nvPr>
            <p:ph type="sldNum" sz="quarter" idx="12"/>
          </p:nvPr>
        </p:nvSpPr>
        <p:spPr/>
        <p:txBody>
          <a:bodyPr/>
          <a:lstStyle/>
          <a:p>
            <a:fld id="{57899144-C6CB-4E86-8D63-FFF1C3F671F3}" type="slidenum">
              <a:rPr lang="en-GB" smtClean="0"/>
              <a:t>29</a:t>
            </a:fld>
            <a:endParaRPr lang="en-GB"/>
          </a:p>
        </p:txBody>
      </p:sp>
    </p:spTree>
    <p:extLst>
      <p:ext uri="{BB962C8B-B14F-4D97-AF65-F5344CB8AC3E}">
        <p14:creationId xmlns:p14="http://schemas.microsoft.com/office/powerpoint/2010/main" val="3328765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smtClean="0"/>
              <a:t>Introduction </a:t>
            </a:r>
            <a:r>
              <a:rPr lang="en-GB" b="1" dirty="0" err="1" smtClean="0"/>
              <a:t>cont</a:t>
            </a:r>
            <a:r>
              <a:rPr lang="en-GB" b="1" dirty="0" smtClean="0"/>
              <a:t>…</a:t>
            </a:r>
            <a:endParaRPr lang="en-GB" b="1" dirty="0"/>
          </a:p>
        </p:txBody>
      </p:sp>
      <p:sp>
        <p:nvSpPr>
          <p:cNvPr id="3" name="Content Placeholder 2"/>
          <p:cNvSpPr>
            <a:spLocks noGrp="1"/>
          </p:cNvSpPr>
          <p:nvPr>
            <p:ph idx="1"/>
          </p:nvPr>
        </p:nvSpPr>
        <p:spPr/>
        <p:txBody>
          <a:bodyPr>
            <a:normAutofit lnSpcReduction="10000"/>
          </a:bodyPr>
          <a:lstStyle/>
          <a:p>
            <a:r>
              <a:rPr lang="en-GB" sz="2400" dirty="0" smtClean="0"/>
              <a:t>CBS </a:t>
            </a:r>
            <a:r>
              <a:rPr lang="en-GB" sz="2400" dirty="0"/>
              <a:t>have the potential to enhance learners’ understanding of abstract concepts in science education </a:t>
            </a:r>
            <a:r>
              <a:rPr lang="en-GB" sz="2400" dirty="0" smtClean="0"/>
              <a:t>(</a:t>
            </a:r>
            <a:r>
              <a:rPr lang="en-GB" sz="2400" dirty="0" err="1" smtClean="0"/>
              <a:t>Jaakkola</a:t>
            </a:r>
            <a:r>
              <a:rPr lang="en-GB" sz="2400" dirty="0" smtClean="0"/>
              <a:t> &amp; </a:t>
            </a:r>
            <a:r>
              <a:rPr lang="en-GB" sz="2400" dirty="0" err="1" smtClean="0"/>
              <a:t>Nurmi</a:t>
            </a:r>
            <a:r>
              <a:rPr lang="en-GB" sz="2400" dirty="0" smtClean="0"/>
              <a:t>, 2008)</a:t>
            </a:r>
          </a:p>
          <a:p>
            <a:pPr marL="0" indent="0">
              <a:buNone/>
            </a:pPr>
            <a:endParaRPr lang="en-GB" sz="2400" dirty="0" smtClean="0"/>
          </a:p>
          <a:p>
            <a:r>
              <a:rPr lang="en-GB" sz="2400" dirty="0"/>
              <a:t>Trey and Khan (2008) argue that CBS enhances learning by enabling learners to visualise unobservable phenomena </a:t>
            </a:r>
            <a:r>
              <a:rPr lang="en-GB" sz="2400" dirty="0" smtClean="0"/>
              <a:t>and </a:t>
            </a:r>
            <a:r>
              <a:rPr lang="en-GB" sz="2400" dirty="0"/>
              <a:t>may aid learners’ understanding of the sub-microscopic processes in electrolysis</a:t>
            </a:r>
          </a:p>
          <a:p>
            <a:endParaRPr lang="en-GB" dirty="0"/>
          </a:p>
          <a:p>
            <a:endParaRPr lang="en-GB" dirty="0" smtClean="0"/>
          </a:p>
        </p:txBody>
      </p:sp>
      <p:sp>
        <p:nvSpPr>
          <p:cNvPr id="4" name="Slide Number Placeholder 3"/>
          <p:cNvSpPr>
            <a:spLocks noGrp="1"/>
          </p:cNvSpPr>
          <p:nvPr>
            <p:ph type="sldNum" sz="quarter" idx="12"/>
          </p:nvPr>
        </p:nvSpPr>
        <p:spPr/>
        <p:txBody>
          <a:bodyPr/>
          <a:lstStyle/>
          <a:p>
            <a:fld id="{57899144-C6CB-4E86-8D63-FFF1C3F671F3}" type="slidenum">
              <a:rPr lang="en-GB" smtClean="0"/>
              <a:t>3</a:t>
            </a:fld>
            <a:endParaRPr lang="en-GB"/>
          </a:p>
        </p:txBody>
      </p:sp>
    </p:spTree>
    <p:extLst>
      <p:ext uri="{BB962C8B-B14F-4D97-AF65-F5344CB8AC3E}">
        <p14:creationId xmlns:p14="http://schemas.microsoft.com/office/powerpoint/2010/main" val="739991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Conclusion </a:t>
            </a:r>
            <a:r>
              <a:rPr lang="en-GB" b="1" dirty="0" err="1" smtClean="0"/>
              <a:t>cont</a:t>
            </a:r>
            <a:r>
              <a:rPr lang="en-GB" b="1" dirty="0" smtClean="0"/>
              <a:t>… </a:t>
            </a:r>
            <a:endParaRPr lang="en-GB" b="1" dirty="0"/>
          </a:p>
        </p:txBody>
      </p:sp>
      <p:sp>
        <p:nvSpPr>
          <p:cNvPr id="3" name="Content Placeholder 2"/>
          <p:cNvSpPr>
            <a:spLocks noGrp="1"/>
          </p:cNvSpPr>
          <p:nvPr>
            <p:ph idx="1"/>
          </p:nvPr>
        </p:nvSpPr>
        <p:spPr>
          <a:xfrm>
            <a:off x="467544" y="1484784"/>
            <a:ext cx="8229600" cy="4525963"/>
          </a:xfrm>
        </p:spPr>
        <p:txBody>
          <a:bodyPr>
            <a:normAutofit/>
          </a:bodyPr>
          <a:lstStyle/>
          <a:p>
            <a:r>
              <a:rPr lang="en-ZA" sz="2400" dirty="0"/>
              <a:t>The results of this study  concur with existing literature in that CBS enhance learners’ understanding of abstract concepts such as electrolysis (</a:t>
            </a:r>
            <a:r>
              <a:rPr lang="en-US" sz="2400" dirty="0" err="1"/>
              <a:t>Kotoka</a:t>
            </a:r>
            <a:r>
              <a:rPr lang="en-US" sz="2400" dirty="0"/>
              <a:t> &amp; </a:t>
            </a:r>
            <a:r>
              <a:rPr lang="en-US" sz="2400" dirty="0" err="1"/>
              <a:t>Kriek</a:t>
            </a:r>
            <a:r>
              <a:rPr lang="en-US" sz="2400" dirty="0"/>
              <a:t>, 2014; </a:t>
            </a:r>
            <a:r>
              <a:rPr lang="en-US" sz="2400" dirty="0" err="1"/>
              <a:t>Kindgren</a:t>
            </a:r>
            <a:r>
              <a:rPr lang="en-US" sz="2400" dirty="0"/>
              <a:t> &amp; Schwartz, </a:t>
            </a:r>
            <a:r>
              <a:rPr lang="en-US" sz="2400" dirty="0" smtClean="0"/>
              <a:t>2009)</a:t>
            </a:r>
            <a:endParaRPr lang="en-ZA" sz="2400" dirty="0"/>
          </a:p>
          <a:p>
            <a:r>
              <a:rPr lang="en-ZA" sz="2400" dirty="0" smtClean="0"/>
              <a:t>This </a:t>
            </a:r>
            <a:r>
              <a:rPr lang="en-ZA" sz="2400" dirty="0"/>
              <a:t>study also shows that teachers’ PCK and SMK also has a great effect on whether CBS may or may not enhance learners’ </a:t>
            </a:r>
            <a:r>
              <a:rPr lang="en-ZA" sz="2400" dirty="0" smtClean="0"/>
              <a:t>understanding </a:t>
            </a:r>
            <a:endParaRPr lang="en-GB" sz="2400" dirty="0"/>
          </a:p>
        </p:txBody>
      </p:sp>
      <p:sp>
        <p:nvSpPr>
          <p:cNvPr id="4" name="Slide Number Placeholder 3"/>
          <p:cNvSpPr>
            <a:spLocks noGrp="1"/>
          </p:cNvSpPr>
          <p:nvPr>
            <p:ph type="sldNum" sz="quarter" idx="12"/>
          </p:nvPr>
        </p:nvSpPr>
        <p:spPr/>
        <p:txBody>
          <a:bodyPr/>
          <a:lstStyle/>
          <a:p>
            <a:fld id="{57899144-C6CB-4E86-8D63-FFF1C3F671F3}" type="slidenum">
              <a:rPr lang="en-GB" smtClean="0"/>
              <a:t>30</a:t>
            </a:fld>
            <a:endParaRPr lang="en-GB"/>
          </a:p>
        </p:txBody>
      </p:sp>
    </p:spTree>
    <p:extLst>
      <p:ext uri="{BB962C8B-B14F-4D97-AF65-F5344CB8AC3E}">
        <p14:creationId xmlns:p14="http://schemas.microsoft.com/office/powerpoint/2010/main" val="1231301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Conclusion </a:t>
            </a:r>
            <a:r>
              <a:rPr lang="en-GB" b="1" dirty="0" err="1" smtClean="0"/>
              <a:t>cont</a:t>
            </a:r>
            <a:r>
              <a:rPr lang="en-GB" b="1" dirty="0" smtClean="0"/>
              <a:t>… </a:t>
            </a:r>
            <a:endParaRPr lang="en-GB" b="1" dirty="0"/>
          </a:p>
        </p:txBody>
      </p:sp>
      <p:sp>
        <p:nvSpPr>
          <p:cNvPr id="3" name="Content Placeholder 2"/>
          <p:cNvSpPr>
            <a:spLocks noGrp="1"/>
          </p:cNvSpPr>
          <p:nvPr>
            <p:ph idx="1"/>
          </p:nvPr>
        </p:nvSpPr>
        <p:spPr/>
        <p:txBody>
          <a:bodyPr>
            <a:normAutofit/>
          </a:bodyPr>
          <a:lstStyle/>
          <a:p>
            <a:r>
              <a:rPr lang="en-ZA" sz="2000" dirty="0" smtClean="0"/>
              <a:t>Teachers’ beliefs and use of CBS is very important in making CBS an effective teaching method</a:t>
            </a:r>
          </a:p>
          <a:p>
            <a:r>
              <a:rPr lang="en-ZA" sz="2000" dirty="0" smtClean="0"/>
              <a:t>Teachers have to be oriented on the appropriate use of CBS so that CBS may be of great benefit to both teachers and learners</a:t>
            </a:r>
          </a:p>
          <a:p>
            <a:r>
              <a:rPr lang="en-ZA" sz="2000" dirty="0" smtClean="0"/>
              <a:t>The results concur with </a:t>
            </a:r>
            <a:r>
              <a:rPr lang="en-ZA" sz="2000" dirty="0" err="1" smtClean="0"/>
              <a:t>Sarabando</a:t>
            </a:r>
            <a:r>
              <a:rPr lang="en-ZA" sz="2000" dirty="0" smtClean="0"/>
              <a:t>, </a:t>
            </a:r>
            <a:r>
              <a:rPr lang="en-ZA" sz="2000" dirty="0" err="1" smtClean="0"/>
              <a:t>Cravino</a:t>
            </a:r>
            <a:r>
              <a:rPr lang="en-ZA" sz="2000" dirty="0" smtClean="0"/>
              <a:t> and </a:t>
            </a:r>
            <a:r>
              <a:rPr lang="en-ZA" sz="2000" dirty="0" err="1" smtClean="0"/>
              <a:t>Soares</a:t>
            </a:r>
            <a:r>
              <a:rPr lang="en-ZA" sz="2000" dirty="0" smtClean="0"/>
              <a:t> (2014) who noted that learners’ gain depends on teachers’ pedagogy when using CBS when compared to when using experiments</a:t>
            </a:r>
            <a:endParaRPr lang="en-GB" sz="2000" dirty="0" smtClean="0"/>
          </a:p>
          <a:p>
            <a:endParaRPr lang="en-GB" dirty="0"/>
          </a:p>
        </p:txBody>
      </p:sp>
      <p:sp>
        <p:nvSpPr>
          <p:cNvPr id="4" name="Slide Number Placeholder 3"/>
          <p:cNvSpPr>
            <a:spLocks noGrp="1"/>
          </p:cNvSpPr>
          <p:nvPr>
            <p:ph type="sldNum" sz="quarter" idx="12"/>
          </p:nvPr>
        </p:nvSpPr>
        <p:spPr/>
        <p:txBody>
          <a:bodyPr/>
          <a:lstStyle/>
          <a:p>
            <a:fld id="{57899144-C6CB-4E86-8D63-FFF1C3F671F3}" type="slidenum">
              <a:rPr lang="en-GB" smtClean="0"/>
              <a:t>31</a:t>
            </a:fld>
            <a:endParaRPr lang="en-GB"/>
          </a:p>
        </p:txBody>
      </p:sp>
    </p:spTree>
    <p:extLst>
      <p:ext uri="{BB962C8B-B14F-4D97-AF65-F5344CB8AC3E}">
        <p14:creationId xmlns:p14="http://schemas.microsoft.com/office/powerpoint/2010/main" val="2237590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smtClean="0"/>
              <a:t>Recommendations from study</a:t>
            </a:r>
            <a:endParaRPr lang="en-ZA" dirty="0"/>
          </a:p>
        </p:txBody>
      </p:sp>
      <p:sp>
        <p:nvSpPr>
          <p:cNvPr id="3" name="Content Placeholder 2"/>
          <p:cNvSpPr>
            <a:spLocks noGrp="1"/>
          </p:cNvSpPr>
          <p:nvPr>
            <p:ph idx="1"/>
          </p:nvPr>
        </p:nvSpPr>
        <p:spPr/>
        <p:txBody>
          <a:bodyPr>
            <a:normAutofit/>
          </a:bodyPr>
          <a:lstStyle/>
          <a:p>
            <a:r>
              <a:rPr lang="en-ZA" sz="2000" dirty="0" smtClean="0"/>
              <a:t>There is need for introducing CBS in all schools</a:t>
            </a:r>
          </a:p>
          <a:p>
            <a:r>
              <a:rPr lang="en-GB" sz="2000" dirty="0"/>
              <a:t>It is recommended that teachers be informed through educational workshops regarding the value of using CBS in their teaching so that they can embrace it </a:t>
            </a:r>
            <a:endParaRPr lang="en-GB" sz="2000" dirty="0" smtClean="0"/>
          </a:p>
          <a:p>
            <a:r>
              <a:rPr lang="en-GB" sz="2000" dirty="0" smtClean="0"/>
              <a:t>Also</a:t>
            </a:r>
            <a:r>
              <a:rPr lang="en-GB" sz="2000" dirty="0"/>
              <a:t>, it is recommended that the policies in schools be reviewed so as to maximise the accessibility of </a:t>
            </a:r>
            <a:r>
              <a:rPr lang="en-GB" sz="2000" dirty="0" smtClean="0"/>
              <a:t>computers</a:t>
            </a:r>
            <a:endParaRPr lang="en-ZA" sz="2000" dirty="0" smtClean="0"/>
          </a:p>
        </p:txBody>
      </p:sp>
      <p:sp>
        <p:nvSpPr>
          <p:cNvPr id="4" name="Slide Number Placeholder 3"/>
          <p:cNvSpPr>
            <a:spLocks noGrp="1"/>
          </p:cNvSpPr>
          <p:nvPr>
            <p:ph type="sldNum" sz="quarter" idx="12"/>
          </p:nvPr>
        </p:nvSpPr>
        <p:spPr/>
        <p:txBody>
          <a:bodyPr/>
          <a:lstStyle/>
          <a:p>
            <a:fld id="{57899144-C6CB-4E86-8D63-FFF1C3F671F3}" type="slidenum">
              <a:rPr lang="en-GB" smtClean="0"/>
              <a:t>32</a:t>
            </a:fld>
            <a:endParaRPr lang="en-GB"/>
          </a:p>
        </p:txBody>
      </p:sp>
    </p:spTree>
    <p:extLst>
      <p:ext uri="{BB962C8B-B14F-4D97-AF65-F5344CB8AC3E}">
        <p14:creationId xmlns:p14="http://schemas.microsoft.com/office/powerpoint/2010/main" val="3668547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A" dirty="0" smtClean="0"/>
              <a:t>Recommendations from study cont..</a:t>
            </a:r>
            <a:endParaRPr lang="en-ZA" dirty="0"/>
          </a:p>
        </p:txBody>
      </p:sp>
      <p:sp>
        <p:nvSpPr>
          <p:cNvPr id="3" name="Content Placeholder 2"/>
          <p:cNvSpPr>
            <a:spLocks noGrp="1"/>
          </p:cNvSpPr>
          <p:nvPr>
            <p:ph idx="1"/>
          </p:nvPr>
        </p:nvSpPr>
        <p:spPr/>
        <p:txBody>
          <a:bodyPr/>
          <a:lstStyle/>
          <a:p>
            <a:r>
              <a:rPr lang="en-GB" sz="2400" dirty="0"/>
              <a:t>It is also recommended that teachers be informed that CBS cannot replace any of the teaching methods that they normally use, but rather these have to be combined with </a:t>
            </a:r>
            <a:r>
              <a:rPr lang="en-GB" sz="2400" dirty="0" smtClean="0"/>
              <a:t>CBS</a:t>
            </a:r>
            <a:endParaRPr lang="en-ZA" sz="2400" dirty="0"/>
          </a:p>
          <a:p>
            <a:r>
              <a:rPr lang="en-GB" sz="2400" dirty="0"/>
              <a:t>It is also recommended that teachers be guided on how much time they should spend using CBS in each topic so as to avoid losing track of time while using </a:t>
            </a:r>
            <a:r>
              <a:rPr lang="en-GB" sz="2400" dirty="0" smtClean="0"/>
              <a:t>CBS</a:t>
            </a:r>
            <a:endParaRPr lang="en-ZA" sz="2400" dirty="0"/>
          </a:p>
          <a:p>
            <a:endParaRPr lang="en-ZA" dirty="0"/>
          </a:p>
        </p:txBody>
      </p:sp>
      <p:sp>
        <p:nvSpPr>
          <p:cNvPr id="4" name="Slide Number Placeholder 3"/>
          <p:cNvSpPr>
            <a:spLocks noGrp="1"/>
          </p:cNvSpPr>
          <p:nvPr>
            <p:ph type="sldNum" sz="quarter" idx="12"/>
          </p:nvPr>
        </p:nvSpPr>
        <p:spPr/>
        <p:txBody>
          <a:bodyPr/>
          <a:lstStyle/>
          <a:p>
            <a:fld id="{57899144-C6CB-4E86-8D63-FFF1C3F671F3}" type="slidenum">
              <a:rPr lang="en-GB" smtClean="0"/>
              <a:t>33</a:t>
            </a:fld>
            <a:endParaRPr lang="en-GB"/>
          </a:p>
        </p:txBody>
      </p:sp>
    </p:spTree>
    <p:extLst>
      <p:ext uri="{BB962C8B-B14F-4D97-AF65-F5344CB8AC3E}">
        <p14:creationId xmlns:p14="http://schemas.microsoft.com/office/powerpoint/2010/main" val="4028931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24744"/>
            <a:ext cx="8229600" cy="1143000"/>
          </a:xfrm>
        </p:spPr>
        <p:txBody>
          <a:bodyPr>
            <a:normAutofit fontScale="90000"/>
          </a:bodyPr>
          <a:lstStyle/>
          <a:p>
            <a:pPr algn="ctr"/>
            <a:r>
              <a:rPr lang="en-ZA" dirty="0" smtClean="0"/>
              <a:t/>
            </a:r>
            <a:br>
              <a:rPr lang="en-ZA" dirty="0" smtClean="0"/>
            </a:br>
            <a:r>
              <a:rPr lang="en-ZA" dirty="0"/>
              <a:t/>
            </a:r>
            <a:br>
              <a:rPr lang="en-ZA" dirty="0"/>
            </a:br>
            <a:r>
              <a:rPr lang="en-ZA" dirty="0" smtClean="0"/>
              <a:t/>
            </a:r>
            <a:br>
              <a:rPr lang="en-ZA" dirty="0" smtClean="0"/>
            </a:br>
            <a:r>
              <a:rPr lang="en-ZA" dirty="0"/>
              <a:t/>
            </a:r>
            <a:br>
              <a:rPr lang="en-ZA" dirty="0"/>
            </a:br>
            <a:r>
              <a:rPr lang="en-ZA" dirty="0" smtClean="0"/>
              <a:t/>
            </a:r>
            <a:br>
              <a:rPr lang="en-ZA" dirty="0" smtClean="0"/>
            </a:br>
            <a:r>
              <a:rPr lang="en-ZA" dirty="0"/>
              <a:t/>
            </a:r>
            <a:br>
              <a:rPr lang="en-ZA" dirty="0"/>
            </a:br>
            <a:r>
              <a:rPr lang="en-ZA" sz="4400" dirty="0" smtClean="0"/>
              <a:t>Thank you </a:t>
            </a:r>
            <a:endParaRPr lang="en-ZA" sz="4400" dirty="0"/>
          </a:p>
        </p:txBody>
      </p:sp>
      <p:sp>
        <p:nvSpPr>
          <p:cNvPr id="3" name="Slide Number Placeholder 2"/>
          <p:cNvSpPr>
            <a:spLocks noGrp="1"/>
          </p:cNvSpPr>
          <p:nvPr>
            <p:ph type="sldNum" sz="quarter" idx="12"/>
          </p:nvPr>
        </p:nvSpPr>
        <p:spPr/>
        <p:txBody>
          <a:bodyPr/>
          <a:lstStyle/>
          <a:p>
            <a:fld id="{57899144-C6CB-4E86-8D63-FFF1C3F671F3}" type="slidenum">
              <a:rPr lang="en-GB" smtClean="0"/>
              <a:t>34</a:t>
            </a:fld>
            <a:endParaRPr lang="en-GB"/>
          </a:p>
        </p:txBody>
      </p:sp>
    </p:spTree>
    <p:extLst>
      <p:ext uri="{BB962C8B-B14F-4D97-AF65-F5344CB8AC3E}">
        <p14:creationId xmlns:p14="http://schemas.microsoft.com/office/powerpoint/2010/main" val="3480869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smtClean="0"/>
              <a:t>Introduction </a:t>
            </a:r>
            <a:r>
              <a:rPr lang="en-GB" b="1" dirty="0" err="1" smtClean="0"/>
              <a:t>cont</a:t>
            </a:r>
            <a:r>
              <a:rPr lang="en-GB" b="1" dirty="0" smtClean="0"/>
              <a:t>…</a:t>
            </a:r>
            <a:endParaRPr lang="en-GB" dirty="0"/>
          </a:p>
        </p:txBody>
      </p:sp>
      <p:sp>
        <p:nvSpPr>
          <p:cNvPr id="3" name="Content Placeholder 2"/>
          <p:cNvSpPr>
            <a:spLocks noGrp="1"/>
          </p:cNvSpPr>
          <p:nvPr>
            <p:ph idx="1"/>
          </p:nvPr>
        </p:nvSpPr>
        <p:spPr/>
        <p:txBody>
          <a:bodyPr>
            <a:normAutofit/>
          </a:bodyPr>
          <a:lstStyle/>
          <a:p>
            <a:r>
              <a:rPr lang="en-GB" sz="2400" dirty="0"/>
              <a:t>In </a:t>
            </a:r>
            <a:r>
              <a:rPr lang="en-GB" sz="2400" dirty="0" err="1"/>
              <a:t>Eswatini</a:t>
            </a:r>
            <a:r>
              <a:rPr lang="en-GB" sz="2400" dirty="0"/>
              <a:t>, electrolysis is one of the abstract topics in which learner understanding is very </a:t>
            </a:r>
            <a:r>
              <a:rPr lang="en-GB" sz="2400" dirty="0" smtClean="0"/>
              <a:t>poor</a:t>
            </a:r>
          </a:p>
          <a:p>
            <a:pPr marL="0" indent="0">
              <a:buNone/>
            </a:pPr>
            <a:endParaRPr lang="en-GB" sz="2400" dirty="0"/>
          </a:p>
          <a:p>
            <a:r>
              <a:rPr lang="en-GB" sz="2400" dirty="0"/>
              <a:t>Electrolysis is a difficult topic for learners as well as for </a:t>
            </a:r>
            <a:r>
              <a:rPr lang="en-GB" sz="2400" dirty="0" smtClean="0"/>
              <a:t>teachers (</a:t>
            </a:r>
            <a:r>
              <a:rPr lang="en-GB" sz="2400" dirty="0" err="1" smtClean="0"/>
              <a:t>Rollnick</a:t>
            </a:r>
            <a:r>
              <a:rPr lang="en-GB" sz="2400" dirty="0" smtClean="0"/>
              <a:t> </a:t>
            </a:r>
            <a:r>
              <a:rPr lang="en-GB" sz="2400" dirty="0"/>
              <a:t>&amp; </a:t>
            </a:r>
            <a:r>
              <a:rPr lang="en-GB" sz="2400" dirty="0" err="1"/>
              <a:t>Mavhunga</a:t>
            </a:r>
            <a:r>
              <a:rPr lang="en-GB" sz="2400" dirty="0"/>
              <a:t>, 2014; Li Bong &amp; </a:t>
            </a:r>
            <a:r>
              <a:rPr lang="en-GB" sz="2400" dirty="0" smtClean="0"/>
              <a:t>Lee, 2016</a:t>
            </a:r>
            <a:r>
              <a:rPr lang="en-GB" sz="2400" dirty="0"/>
              <a:t>). </a:t>
            </a:r>
          </a:p>
        </p:txBody>
      </p:sp>
      <p:sp>
        <p:nvSpPr>
          <p:cNvPr id="4" name="Slide Number Placeholder 3"/>
          <p:cNvSpPr>
            <a:spLocks noGrp="1"/>
          </p:cNvSpPr>
          <p:nvPr>
            <p:ph type="sldNum" sz="quarter" idx="12"/>
          </p:nvPr>
        </p:nvSpPr>
        <p:spPr/>
        <p:txBody>
          <a:bodyPr/>
          <a:lstStyle/>
          <a:p>
            <a:fld id="{57899144-C6CB-4E86-8D63-FFF1C3F671F3}" type="slidenum">
              <a:rPr lang="en-GB" smtClean="0"/>
              <a:t>4</a:t>
            </a:fld>
            <a:endParaRPr lang="en-GB"/>
          </a:p>
        </p:txBody>
      </p:sp>
    </p:spTree>
    <p:extLst>
      <p:ext uri="{BB962C8B-B14F-4D97-AF65-F5344CB8AC3E}">
        <p14:creationId xmlns:p14="http://schemas.microsoft.com/office/powerpoint/2010/main" val="4290598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smtClean="0"/>
              <a:t>Factors that contribute to learners’ challenges</a:t>
            </a:r>
            <a:endParaRPr lang="en-GB" b="1" dirty="0"/>
          </a:p>
        </p:txBody>
      </p:sp>
      <p:sp>
        <p:nvSpPr>
          <p:cNvPr id="3" name="Content Placeholder 2"/>
          <p:cNvSpPr>
            <a:spLocks noGrp="1"/>
          </p:cNvSpPr>
          <p:nvPr>
            <p:ph idx="1"/>
          </p:nvPr>
        </p:nvSpPr>
        <p:spPr/>
        <p:txBody>
          <a:bodyPr>
            <a:normAutofit/>
          </a:bodyPr>
          <a:lstStyle/>
          <a:p>
            <a:r>
              <a:rPr lang="en-GB" sz="2400" dirty="0" smtClean="0"/>
              <a:t>Learners </a:t>
            </a:r>
            <a:r>
              <a:rPr lang="en-GB" sz="2400" dirty="0"/>
              <a:t>have a challenge in identifying the anode and the cathode, with analysing the reaction in the electrolysis of molten compounds and the aqueous solutions and writing </a:t>
            </a:r>
            <a:r>
              <a:rPr lang="en-GB" sz="2400" dirty="0" smtClean="0"/>
              <a:t>chemical equations</a:t>
            </a:r>
            <a:endParaRPr lang="en-GB" sz="2400" dirty="0"/>
          </a:p>
        </p:txBody>
      </p:sp>
      <p:sp>
        <p:nvSpPr>
          <p:cNvPr id="4" name="Slide Number Placeholder 3"/>
          <p:cNvSpPr>
            <a:spLocks noGrp="1"/>
          </p:cNvSpPr>
          <p:nvPr>
            <p:ph type="sldNum" sz="quarter" idx="12"/>
          </p:nvPr>
        </p:nvSpPr>
        <p:spPr/>
        <p:txBody>
          <a:bodyPr/>
          <a:lstStyle/>
          <a:p>
            <a:fld id="{57899144-C6CB-4E86-8D63-FFF1C3F671F3}" type="slidenum">
              <a:rPr lang="en-GB" smtClean="0"/>
              <a:t>5</a:t>
            </a:fld>
            <a:endParaRPr lang="en-GB"/>
          </a:p>
        </p:txBody>
      </p:sp>
    </p:spTree>
    <p:extLst>
      <p:ext uri="{BB962C8B-B14F-4D97-AF65-F5344CB8AC3E}">
        <p14:creationId xmlns:p14="http://schemas.microsoft.com/office/powerpoint/2010/main" val="31973315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smtClean="0"/>
              <a:t>Factors that contribute to learners’ challenges</a:t>
            </a:r>
            <a:endParaRPr lang="en-GB" b="1" dirty="0"/>
          </a:p>
        </p:txBody>
      </p:sp>
      <p:sp>
        <p:nvSpPr>
          <p:cNvPr id="3" name="Content Placeholder 2"/>
          <p:cNvSpPr>
            <a:spLocks noGrp="1"/>
          </p:cNvSpPr>
          <p:nvPr>
            <p:ph idx="1"/>
          </p:nvPr>
        </p:nvSpPr>
        <p:spPr/>
        <p:txBody>
          <a:bodyPr>
            <a:normAutofit/>
          </a:bodyPr>
          <a:lstStyle/>
          <a:p>
            <a:r>
              <a:rPr lang="en-GB" sz="2400" dirty="0"/>
              <a:t>L</a:t>
            </a:r>
            <a:r>
              <a:rPr lang="en-GB" sz="2400" dirty="0" smtClean="0"/>
              <a:t>anguage </a:t>
            </a:r>
            <a:r>
              <a:rPr lang="en-GB" sz="2400" dirty="0"/>
              <a:t>barrier </a:t>
            </a:r>
            <a:endParaRPr lang="en-GB" sz="2400" dirty="0" smtClean="0"/>
          </a:p>
          <a:p>
            <a:r>
              <a:rPr lang="en-GB" sz="2400" dirty="0"/>
              <a:t>R</a:t>
            </a:r>
            <a:r>
              <a:rPr lang="en-GB" sz="2400" dirty="0" smtClean="0"/>
              <a:t>ote </a:t>
            </a:r>
            <a:r>
              <a:rPr lang="en-GB" sz="2400" dirty="0"/>
              <a:t>learning </a:t>
            </a:r>
            <a:endParaRPr lang="en-GB" sz="2400" dirty="0" smtClean="0"/>
          </a:p>
          <a:p>
            <a:r>
              <a:rPr lang="en-GB" sz="2400" dirty="0" smtClean="0"/>
              <a:t>Teachers</a:t>
            </a:r>
            <a:r>
              <a:rPr lang="en-GB" sz="2400" dirty="0"/>
              <a:t>’ lack of subject </a:t>
            </a:r>
            <a:r>
              <a:rPr lang="en-GB" sz="2400" dirty="0" smtClean="0"/>
              <a:t>matter</a:t>
            </a:r>
          </a:p>
          <a:p>
            <a:r>
              <a:rPr lang="en-GB" sz="2400" dirty="0"/>
              <a:t>Learners then opt to memorise when teachers cannot explain </a:t>
            </a:r>
            <a:r>
              <a:rPr lang="en-GB" sz="2400" dirty="0" smtClean="0"/>
              <a:t>effectively</a:t>
            </a:r>
            <a:r>
              <a:rPr lang="en-GB" sz="2400" dirty="0"/>
              <a:t> </a:t>
            </a:r>
            <a:r>
              <a:rPr lang="en-GB" sz="2400" dirty="0" smtClean="0"/>
              <a:t>( </a:t>
            </a:r>
            <a:r>
              <a:rPr lang="en-GB" sz="2400" dirty="0" err="1"/>
              <a:t>Taner</a:t>
            </a:r>
            <a:r>
              <a:rPr lang="en-GB" sz="2400" dirty="0"/>
              <a:t>, Osman &amp; Sami, 2012</a:t>
            </a:r>
            <a:r>
              <a:rPr lang="en-GB" sz="2400" dirty="0" smtClean="0"/>
              <a:t>)</a:t>
            </a:r>
            <a:endParaRPr lang="en-GB" sz="2400" dirty="0"/>
          </a:p>
        </p:txBody>
      </p:sp>
      <p:sp>
        <p:nvSpPr>
          <p:cNvPr id="4" name="Slide Number Placeholder 3"/>
          <p:cNvSpPr>
            <a:spLocks noGrp="1"/>
          </p:cNvSpPr>
          <p:nvPr>
            <p:ph type="sldNum" sz="quarter" idx="12"/>
          </p:nvPr>
        </p:nvSpPr>
        <p:spPr/>
        <p:txBody>
          <a:bodyPr/>
          <a:lstStyle/>
          <a:p>
            <a:fld id="{57899144-C6CB-4E86-8D63-FFF1C3F671F3}" type="slidenum">
              <a:rPr lang="en-GB" smtClean="0"/>
              <a:t>6</a:t>
            </a:fld>
            <a:endParaRPr lang="en-GB"/>
          </a:p>
        </p:txBody>
      </p:sp>
    </p:spTree>
    <p:extLst>
      <p:ext uri="{BB962C8B-B14F-4D97-AF65-F5344CB8AC3E}">
        <p14:creationId xmlns:p14="http://schemas.microsoft.com/office/powerpoint/2010/main" val="163883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smtClean="0"/>
              <a:t>Factors that contribute to learners’ challenges</a:t>
            </a:r>
            <a:endParaRPr lang="en-GB" dirty="0"/>
          </a:p>
        </p:txBody>
      </p:sp>
      <p:sp>
        <p:nvSpPr>
          <p:cNvPr id="3" name="Content Placeholder 2"/>
          <p:cNvSpPr>
            <a:spLocks noGrp="1"/>
          </p:cNvSpPr>
          <p:nvPr>
            <p:ph idx="1"/>
          </p:nvPr>
        </p:nvSpPr>
        <p:spPr/>
        <p:txBody>
          <a:bodyPr>
            <a:normAutofit fontScale="92500"/>
          </a:bodyPr>
          <a:lstStyle/>
          <a:p>
            <a:r>
              <a:rPr lang="en-GB" sz="2400" dirty="0" smtClean="0"/>
              <a:t>It is expected that learners studying electrolysis must operate on three levels of thinking: the macroscopic, microscopic and the symbolic level (</a:t>
            </a:r>
            <a:r>
              <a:rPr lang="en-GB" sz="2400" dirty="0" err="1" smtClean="0"/>
              <a:t>Mbajiorgu</a:t>
            </a:r>
            <a:r>
              <a:rPr lang="en-GB" sz="2400" dirty="0" smtClean="0"/>
              <a:t> &amp; Reid, 2006)</a:t>
            </a:r>
          </a:p>
          <a:p>
            <a:r>
              <a:rPr lang="en-GB" sz="2400" dirty="0" smtClean="0"/>
              <a:t> However, Halim, Ali, </a:t>
            </a:r>
            <a:r>
              <a:rPr lang="en-GB" sz="2400" dirty="0" err="1" smtClean="0"/>
              <a:t>Yahaya</a:t>
            </a:r>
            <a:r>
              <a:rPr lang="en-GB" sz="2400" dirty="0" smtClean="0"/>
              <a:t> &amp; </a:t>
            </a:r>
            <a:r>
              <a:rPr lang="en-GB" sz="2400" dirty="0" err="1" smtClean="0"/>
              <a:t>Haruzuan</a:t>
            </a:r>
            <a:r>
              <a:rPr lang="en-GB" sz="2400" dirty="0" smtClean="0"/>
              <a:t> (2013) and de Jong &amp; Taber (2014) note that learners have a challenge in operating at these three chemical representations levels because they cannot see a connection between these levels</a:t>
            </a:r>
          </a:p>
          <a:p>
            <a:endParaRPr lang="en-GB" dirty="0"/>
          </a:p>
        </p:txBody>
      </p:sp>
      <p:sp>
        <p:nvSpPr>
          <p:cNvPr id="4" name="Slide Number Placeholder 3"/>
          <p:cNvSpPr>
            <a:spLocks noGrp="1"/>
          </p:cNvSpPr>
          <p:nvPr>
            <p:ph type="sldNum" sz="quarter" idx="12"/>
          </p:nvPr>
        </p:nvSpPr>
        <p:spPr/>
        <p:txBody>
          <a:bodyPr/>
          <a:lstStyle/>
          <a:p>
            <a:fld id="{57899144-C6CB-4E86-8D63-FFF1C3F671F3}" type="slidenum">
              <a:rPr lang="en-GB" smtClean="0"/>
              <a:t>7</a:t>
            </a:fld>
            <a:endParaRPr lang="en-GB"/>
          </a:p>
        </p:txBody>
      </p:sp>
    </p:spTree>
    <p:extLst>
      <p:ext uri="{BB962C8B-B14F-4D97-AF65-F5344CB8AC3E}">
        <p14:creationId xmlns:p14="http://schemas.microsoft.com/office/powerpoint/2010/main" val="1352434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Problem statement</a:t>
            </a:r>
            <a:endParaRPr lang="en-GB" b="1" dirty="0"/>
          </a:p>
        </p:txBody>
      </p:sp>
      <p:sp>
        <p:nvSpPr>
          <p:cNvPr id="3" name="Content Placeholder 2"/>
          <p:cNvSpPr>
            <a:spLocks noGrp="1"/>
          </p:cNvSpPr>
          <p:nvPr>
            <p:ph idx="1"/>
          </p:nvPr>
        </p:nvSpPr>
        <p:spPr/>
        <p:txBody>
          <a:bodyPr>
            <a:normAutofit fontScale="92500"/>
          </a:bodyPr>
          <a:lstStyle/>
          <a:p>
            <a:r>
              <a:rPr lang="en-GB" sz="2400" dirty="0"/>
              <a:t>It has been found that a large number of learners in </a:t>
            </a:r>
            <a:r>
              <a:rPr lang="en-GB" sz="2400" dirty="0" err="1"/>
              <a:t>eSwatini</a:t>
            </a:r>
            <a:r>
              <a:rPr lang="en-GB" sz="2400" dirty="0"/>
              <a:t> schools do not do science </a:t>
            </a:r>
            <a:r>
              <a:rPr lang="en-GB" sz="2400" dirty="0" err="1"/>
              <a:t>practicals</a:t>
            </a:r>
            <a:r>
              <a:rPr lang="en-GB" sz="2400" dirty="0"/>
              <a:t> because there is a shortage of science </a:t>
            </a:r>
            <a:r>
              <a:rPr lang="en-GB" sz="2400" dirty="0" smtClean="0"/>
              <a:t>laboratories and equipment </a:t>
            </a:r>
            <a:endParaRPr lang="en-GB" sz="2400" dirty="0"/>
          </a:p>
          <a:p>
            <a:r>
              <a:rPr lang="en-GB" sz="2400" dirty="0"/>
              <a:t>Even in schools that do have laboratories, most are not functional (</a:t>
            </a:r>
            <a:r>
              <a:rPr lang="en-GB" sz="2400" dirty="0" err="1"/>
              <a:t>Nxumalo</a:t>
            </a:r>
            <a:r>
              <a:rPr lang="en-GB" sz="2400" dirty="0"/>
              <a:t>, </a:t>
            </a:r>
            <a:r>
              <a:rPr lang="en-GB" sz="2400" dirty="0" smtClean="0"/>
              <a:t>2014)</a:t>
            </a:r>
          </a:p>
          <a:p>
            <a:r>
              <a:rPr lang="en-US" sz="2400" dirty="0" err="1"/>
              <a:t>Nkemakolam</a:t>
            </a:r>
            <a:r>
              <a:rPr lang="en-US" sz="2400" dirty="0"/>
              <a:t>, </a:t>
            </a:r>
            <a:r>
              <a:rPr lang="en-US" sz="2400" dirty="0" err="1"/>
              <a:t>Chinelo</a:t>
            </a:r>
            <a:r>
              <a:rPr lang="en-US" sz="2400" dirty="0"/>
              <a:t> </a:t>
            </a:r>
            <a:r>
              <a:rPr lang="en-US" sz="2400" dirty="0" smtClean="0"/>
              <a:t>and </a:t>
            </a:r>
            <a:r>
              <a:rPr lang="en-US" sz="2400" dirty="0"/>
              <a:t>Jane, (2018) </a:t>
            </a:r>
            <a:r>
              <a:rPr lang="en-US" sz="2400" dirty="0" smtClean="0"/>
              <a:t>note </a:t>
            </a:r>
            <a:r>
              <a:rPr lang="en-US" sz="2400" dirty="0"/>
              <a:t>that </a:t>
            </a:r>
            <a:r>
              <a:rPr lang="en-US" sz="2400" dirty="0" smtClean="0"/>
              <a:t>teachers do </a:t>
            </a:r>
            <a:r>
              <a:rPr lang="en-US" sz="2400" dirty="0"/>
              <a:t>not </a:t>
            </a:r>
            <a:r>
              <a:rPr lang="en-US" sz="2400" dirty="0" smtClean="0"/>
              <a:t>do </a:t>
            </a:r>
            <a:r>
              <a:rPr lang="en-US" sz="2400" dirty="0"/>
              <a:t>chemistry experiments because </a:t>
            </a:r>
            <a:r>
              <a:rPr lang="en-US" sz="2400" dirty="0" smtClean="0"/>
              <a:t>they </a:t>
            </a:r>
            <a:r>
              <a:rPr lang="en-US" sz="2400" dirty="0"/>
              <a:t>claim that </a:t>
            </a:r>
            <a:r>
              <a:rPr lang="en-US" sz="2400" dirty="0" smtClean="0"/>
              <a:t>they </a:t>
            </a:r>
            <a:r>
              <a:rPr lang="en-US" sz="2400" dirty="0"/>
              <a:t>can be hazardous</a:t>
            </a:r>
            <a:endParaRPr lang="en-GB" sz="2400" dirty="0"/>
          </a:p>
          <a:p>
            <a:endParaRPr lang="en-GB" dirty="0"/>
          </a:p>
        </p:txBody>
      </p:sp>
      <p:sp>
        <p:nvSpPr>
          <p:cNvPr id="4" name="Slide Number Placeholder 3"/>
          <p:cNvSpPr>
            <a:spLocks noGrp="1"/>
          </p:cNvSpPr>
          <p:nvPr>
            <p:ph type="sldNum" sz="quarter" idx="12"/>
          </p:nvPr>
        </p:nvSpPr>
        <p:spPr/>
        <p:txBody>
          <a:bodyPr/>
          <a:lstStyle/>
          <a:p>
            <a:fld id="{57899144-C6CB-4E86-8D63-FFF1C3F671F3}" type="slidenum">
              <a:rPr lang="en-GB" smtClean="0"/>
              <a:t>8</a:t>
            </a:fld>
            <a:endParaRPr lang="en-GB"/>
          </a:p>
        </p:txBody>
      </p:sp>
    </p:spTree>
    <p:extLst>
      <p:ext uri="{BB962C8B-B14F-4D97-AF65-F5344CB8AC3E}">
        <p14:creationId xmlns:p14="http://schemas.microsoft.com/office/powerpoint/2010/main" val="3505519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Problem statement</a:t>
            </a:r>
            <a:endParaRPr lang="en-GB" b="1" dirty="0"/>
          </a:p>
        </p:txBody>
      </p:sp>
      <p:sp>
        <p:nvSpPr>
          <p:cNvPr id="3" name="Content Placeholder 2"/>
          <p:cNvSpPr>
            <a:spLocks noGrp="1"/>
          </p:cNvSpPr>
          <p:nvPr>
            <p:ph idx="1"/>
          </p:nvPr>
        </p:nvSpPr>
        <p:spPr/>
        <p:txBody>
          <a:bodyPr>
            <a:normAutofit/>
          </a:bodyPr>
          <a:lstStyle/>
          <a:p>
            <a:r>
              <a:rPr lang="en-US" sz="2400" dirty="0" err="1"/>
              <a:t>Nkemakolam</a:t>
            </a:r>
            <a:r>
              <a:rPr lang="en-US" sz="2400" dirty="0"/>
              <a:t>, </a:t>
            </a:r>
            <a:r>
              <a:rPr lang="en-US" sz="2400" dirty="0" err="1"/>
              <a:t>Chinelo</a:t>
            </a:r>
            <a:r>
              <a:rPr lang="en-US" sz="2400" dirty="0"/>
              <a:t> and Jane (2018) argue that not doing experiments lead to poor performance in </a:t>
            </a:r>
            <a:r>
              <a:rPr lang="en-US" sz="2400" dirty="0" smtClean="0"/>
              <a:t>chemistry</a:t>
            </a:r>
            <a:endParaRPr lang="en-GB" sz="2400" dirty="0" smtClean="0"/>
          </a:p>
          <a:p>
            <a:r>
              <a:rPr lang="en-GB" sz="2400" dirty="0" smtClean="0"/>
              <a:t>In </a:t>
            </a:r>
            <a:r>
              <a:rPr lang="en-GB" sz="2400" dirty="0"/>
              <a:t>order to improve the performance of learners in Physical Science in </a:t>
            </a:r>
            <a:r>
              <a:rPr lang="en-GB" sz="2400" dirty="0" err="1"/>
              <a:t>eSwatini</a:t>
            </a:r>
            <a:r>
              <a:rPr lang="en-GB" sz="2400" dirty="0"/>
              <a:t>, different ways of learning rather than transmitting information need to be implemented</a:t>
            </a:r>
          </a:p>
          <a:p>
            <a:endParaRPr lang="en-GB" dirty="0"/>
          </a:p>
        </p:txBody>
      </p:sp>
      <p:sp>
        <p:nvSpPr>
          <p:cNvPr id="4" name="Slide Number Placeholder 3"/>
          <p:cNvSpPr>
            <a:spLocks noGrp="1"/>
          </p:cNvSpPr>
          <p:nvPr>
            <p:ph type="sldNum" sz="quarter" idx="12"/>
          </p:nvPr>
        </p:nvSpPr>
        <p:spPr/>
        <p:txBody>
          <a:bodyPr/>
          <a:lstStyle/>
          <a:p>
            <a:fld id="{57899144-C6CB-4E86-8D63-FFF1C3F671F3}" type="slidenum">
              <a:rPr lang="en-GB" smtClean="0"/>
              <a:t>9</a:t>
            </a:fld>
            <a:endParaRPr lang="en-GB"/>
          </a:p>
        </p:txBody>
      </p:sp>
    </p:spTree>
    <p:extLst>
      <p:ext uri="{BB962C8B-B14F-4D97-AF65-F5344CB8AC3E}">
        <p14:creationId xmlns:p14="http://schemas.microsoft.com/office/powerpoint/2010/main" val="2543259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472</TotalTime>
  <Words>1796</Words>
  <Application>Microsoft Office PowerPoint</Application>
  <PresentationFormat>On-screen Show (4:3)</PresentationFormat>
  <Paragraphs>183</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Facet</vt:lpstr>
      <vt:lpstr>understanding teachers’ use of computer-based simulations in teaching electrolysis</vt:lpstr>
      <vt:lpstr>Introduction</vt:lpstr>
      <vt:lpstr>Introduction cont…</vt:lpstr>
      <vt:lpstr>Introduction cont…</vt:lpstr>
      <vt:lpstr>Factors that contribute to learners’ challenges</vt:lpstr>
      <vt:lpstr>Factors that contribute to learners’ challenges</vt:lpstr>
      <vt:lpstr>Factors that contribute to learners’ challenges</vt:lpstr>
      <vt:lpstr>Problem statement</vt:lpstr>
      <vt:lpstr>Problem statement</vt:lpstr>
      <vt:lpstr>Research questions</vt:lpstr>
      <vt:lpstr>Conceptual framework for research </vt:lpstr>
      <vt:lpstr>Conceptual framework  for research</vt:lpstr>
      <vt:lpstr>Methodology</vt:lpstr>
      <vt:lpstr>Methodology cont… </vt:lpstr>
      <vt:lpstr>Methodology cont…</vt:lpstr>
      <vt:lpstr>Methodology cont…</vt:lpstr>
      <vt:lpstr>Methodology cont…</vt:lpstr>
      <vt:lpstr>Results</vt:lpstr>
      <vt:lpstr>Discussion of results</vt:lpstr>
      <vt:lpstr>Discussion of results cont…</vt:lpstr>
      <vt:lpstr>Discussion of results cont…</vt:lpstr>
      <vt:lpstr>Discussion of results cont…</vt:lpstr>
      <vt:lpstr>Discussion of results cont…</vt:lpstr>
      <vt:lpstr>Discussion of results cont…</vt:lpstr>
      <vt:lpstr>Discussion of results cont…</vt:lpstr>
      <vt:lpstr>Conclusion </vt:lpstr>
      <vt:lpstr>Conclusion cont… </vt:lpstr>
      <vt:lpstr>Conclusion cont… </vt:lpstr>
      <vt:lpstr>Conclusion cont… </vt:lpstr>
      <vt:lpstr>Conclusion cont… </vt:lpstr>
      <vt:lpstr>Conclusion cont… </vt:lpstr>
      <vt:lpstr>Recommendations from study</vt:lpstr>
      <vt:lpstr>Recommendations from study cont..</vt:lpstr>
      <vt:lpstr>      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understanding teachers’ use of computer-based simulations</dc:title>
  <dc:creator>dominicnxumalo</dc:creator>
  <cp:lastModifiedBy>dominicnxumalo</cp:lastModifiedBy>
  <cp:revision>43</cp:revision>
  <dcterms:created xsi:type="dcterms:W3CDTF">2019-05-14T15:07:17Z</dcterms:created>
  <dcterms:modified xsi:type="dcterms:W3CDTF">2019-05-21T03:18:50Z</dcterms:modified>
</cp:coreProperties>
</file>